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80" r:id="rId2"/>
    <p:sldId id="282" r:id="rId3"/>
    <p:sldId id="330" r:id="rId4"/>
    <p:sldId id="285" r:id="rId5"/>
    <p:sldId id="283" r:id="rId6"/>
    <p:sldId id="301" r:id="rId7"/>
    <p:sldId id="302" r:id="rId8"/>
    <p:sldId id="305" r:id="rId9"/>
    <p:sldId id="311" r:id="rId10"/>
    <p:sldId id="312" r:id="rId11"/>
    <p:sldId id="304" r:id="rId12"/>
    <p:sldId id="315" r:id="rId13"/>
    <p:sldId id="316" r:id="rId14"/>
    <p:sldId id="317" r:id="rId15"/>
    <p:sldId id="318" r:id="rId16"/>
    <p:sldId id="319" r:id="rId17"/>
    <p:sldId id="321" r:id="rId18"/>
    <p:sldId id="320" r:id="rId19"/>
    <p:sldId id="313" r:id="rId20"/>
    <p:sldId id="322" r:id="rId21"/>
    <p:sldId id="323" r:id="rId22"/>
    <p:sldId id="324" r:id="rId23"/>
    <p:sldId id="325" r:id="rId24"/>
    <p:sldId id="326" r:id="rId25"/>
    <p:sldId id="329" r:id="rId26"/>
    <p:sldId id="331" r:id="rId27"/>
    <p:sldId id="33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23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D148D09A-0120-4B37-AD3A-26EF4E67A6A1}" type="datetimeFigureOut">
              <a:rPr lang="en-US" smtClean="0"/>
              <a:pPr/>
              <a:t>10/25/2013</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126C3CA1-8CE2-46F3-B952-77A87A8D1F08}"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148D09A-0120-4B37-AD3A-26EF4E67A6A1}" type="datetimeFigureOut">
              <a:rPr lang="en-US" smtClean="0"/>
              <a:pPr/>
              <a:t>10/25/2013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26C3CA1-8CE2-46F3-B952-77A87A8D1F0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148D09A-0120-4B37-AD3A-26EF4E67A6A1}" type="datetimeFigureOut">
              <a:rPr lang="en-US" smtClean="0"/>
              <a:pPr/>
              <a:t>10/25/2013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26C3CA1-8CE2-46F3-B952-77A87A8D1F08}"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148D09A-0120-4B37-AD3A-26EF4E67A6A1}" type="datetimeFigureOut">
              <a:rPr lang="en-US" smtClean="0"/>
              <a:pPr/>
              <a:t>10/25/2013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26C3CA1-8CE2-46F3-B952-77A87A8D1F0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148D09A-0120-4B37-AD3A-26EF4E67A6A1}" type="datetimeFigureOut">
              <a:rPr lang="en-US" smtClean="0"/>
              <a:pPr/>
              <a:t>10/25/2013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26C3CA1-8CE2-46F3-B952-77A87A8D1F08}"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148D09A-0120-4B37-AD3A-26EF4E67A6A1}" type="datetimeFigureOut">
              <a:rPr lang="en-US" smtClean="0"/>
              <a:pPr/>
              <a:t>10/25/2013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26C3CA1-8CE2-46F3-B952-77A87A8D1F0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148D09A-0120-4B37-AD3A-26EF4E67A6A1}" type="datetimeFigureOut">
              <a:rPr lang="en-US" smtClean="0"/>
              <a:pPr/>
              <a:t>10/25/2013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26C3CA1-8CE2-46F3-B952-77A87A8D1F0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148D09A-0120-4B37-AD3A-26EF4E67A6A1}" type="datetimeFigureOut">
              <a:rPr lang="en-US" smtClean="0"/>
              <a:pPr/>
              <a:t>10/25/2013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26C3CA1-8CE2-46F3-B952-77A87A8D1F0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D148D09A-0120-4B37-AD3A-26EF4E67A6A1}" type="datetimeFigureOut">
              <a:rPr lang="en-US" smtClean="0"/>
              <a:pPr/>
              <a:t>10/25/2013</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126C3CA1-8CE2-46F3-B952-77A87A8D1F0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148D09A-0120-4B37-AD3A-26EF4E67A6A1}" type="datetimeFigureOut">
              <a:rPr lang="en-US" smtClean="0"/>
              <a:pPr/>
              <a:t>10/25/2013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26C3CA1-8CE2-46F3-B952-77A87A8D1F0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148D09A-0120-4B37-AD3A-26EF4E67A6A1}" type="datetimeFigureOut">
              <a:rPr lang="en-US" smtClean="0"/>
              <a:pPr/>
              <a:t>10/25/2013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26C3CA1-8CE2-46F3-B952-77A87A8D1F0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148D09A-0120-4B37-AD3A-26EF4E67A6A1}" type="datetimeFigureOut">
              <a:rPr lang="en-US" smtClean="0"/>
              <a:pPr/>
              <a:t>10/25/2013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126C3CA1-8CE2-46F3-B952-77A87A8D1F08}"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for.gov.bc.ca/his/results/business.htm"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for.gov.bc.ca/his/results/techDocs.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www.for.gov.bc.ca/his/results/techDocs.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for.gov.bc.ca/his/results/techDocs.htm"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for.gov.bc.ca/his/results/techDocs.htm" TargetMode="Externa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28600"/>
            <a:ext cx="8153400" cy="2514600"/>
          </a:xfrm>
          <a:prstGeom prst="rect">
            <a:avLst/>
          </a:prstGeom>
        </p:spPr>
        <p:txBody>
          <a:bodyPr vert="horz"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spc="-100" dirty="0" smtClean="0">
                <a:solidFill>
                  <a:srgbClr val="FFFF00"/>
                </a:solidFill>
                <a:ea typeface="+mj-ea"/>
                <a:cs typeface="Arial" pitchFamily="34" charset="0"/>
              </a:rPr>
              <a:t>RESULTS Training</a:t>
            </a:r>
          </a:p>
          <a:p>
            <a:pPr lvl="0" algn="ctr">
              <a:spcBef>
                <a:spcPct val="0"/>
              </a:spcBef>
              <a:defRPr/>
            </a:pPr>
            <a:endParaRPr lang="en-US" sz="3200" b="1" dirty="0" smtClean="0">
              <a:solidFill>
                <a:srgbClr val="FFC000"/>
              </a:solidFill>
              <a:latin typeface="Calibri" pitchFamily="34" charset="0"/>
            </a:endParaRPr>
          </a:p>
          <a:p>
            <a:pPr lvl="0" algn="ctr">
              <a:spcBef>
                <a:spcPct val="0"/>
              </a:spcBef>
              <a:defRPr/>
            </a:pPr>
            <a:r>
              <a:rPr lang="en-US" sz="3200" b="1" dirty="0" smtClean="0">
                <a:solidFill>
                  <a:srgbClr val="FFC000"/>
                </a:solidFill>
                <a:latin typeface="Calibri" pitchFamily="34" charset="0"/>
              </a:rPr>
              <a:t>Carbon Offset Reporting to RESULTS</a:t>
            </a:r>
            <a:endParaRPr kumimoji="0" lang="en-US" sz="3200" b="1" i="0" u="none" strike="noStrike" kern="1200" cap="none" spc="-100" normalizeH="0" baseline="0" noProof="0" dirty="0" smtClean="0">
              <a:ln>
                <a:noFill/>
              </a:ln>
              <a:solidFill>
                <a:srgbClr val="FFC000"/>
              </a:solidFill>
              <a:effectLst/>
              <a:uLnTx/>
              <a:uFillTx/>
              <a:latin typeface="Calibri"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100" normalizeH="0" baseline="0" noProof="0" dirty="0" smtClean="0">
                <a:ln>
                  <a:noFill/>
                </a:ln>
                <a:solidFill>
                  <a:srgbClr val="FFC000"/>
                </a:solidFill>
                <a:effectLst/>
                <a:uLnTx/>
                <a:uFillTx/>
                <a:latin typeface="Calibri" pitchFamily="34" charset="0"/>
                <a:ea typeface="+mj-ea"/>
                <a:cs typeface="Arial" pitchFamily="34" charset="0"/>
              </a:rPr>
              <a:t/>
            </a:r>
            <a:br>
              <a:rPr kumimoji="0" lang="en-US" sz="3600" b="1" i="0" u="none" strike="noStrike" kern="1200" cap="none" spc="-100" normalizeH="0" baseline="0" noProof="0" dirty="0" smtClean="0">
                <a:ln>
                  <a:noFill/>
                </a:ln>
                <a:solidFill>
                  <a:srgbClr val="FFC000"/>
                </a:solidFill>
                <a:effectLst/>
                <a:uLnTx/>
                <a:uFillTx/>
                <a:latin typeface="Calibri" pitchFamily="34" charset="0"/>
                <a:ea typeface="+mj-ea"/>
                <a:cs typeface="Arial" pitchFamily="34" charset="0"/>
              </a:rPr>
            </a:br>
            <a:r>
              <a:rPr kumimoji="0" lang="en-US" sz="3600" b="0" i="0" u="none" strike="noStrike" kern="1200" cap="none" spc="-100" normalizeH="0" baseline="0" noProof="0" dirty="0" smtClean="0">
                <a:ln>
                  <a:noFill/>
                </a:ln>
                <a:solidFill>
                  <a:srgbClr val="FFFF00"/>
                </a:solidFill>
                <a:effectLst/>
                <a:uLnTx/>
                <a:uFillTx/>
                <a:latin typeface="Arial" pitchFamily="34" charset="0"/>
                <a:ea typeface="+mj-ea"/>
                <a:cs typeface="Arial" pitchFamily="34" charset="0"/>
              </a:rPr>
              <a:t/>
            </a:r>
            <a:br>
              <a:rPr kumimoji="0" lang="en-US" sz="3600" b="0" i="0" u="none" strike="noStrike" kern="1200" cap="none" spc="-100" normalizeH="0" baseline="0" noProof="0" dirty="0" smtClean="0">
                <a:ln>
                  <a:noFill/>
                </a:ln>
                <a:solidFill>
                  <a:srgbClr val="FFFF00"/>
                </a:solidFill>
                <a:effectLst/>
                <a:uLnTx/>
                <a:uFillTx/>
                <a:latin typeface="Arial" pitchFamily="34" charset="0"/>
                <a:ea typeface="+mj-ea"/>
                <a:cs typeface="Arial" pitchFamily="34" charset="0"/>
              </a:rPr>
            </a:br>
            <a:r>
              <a:rPr kumimoji="0" lang="en-US" sz="3600" b="0" i="0" u="none" strike="noStrike" kern="1200" cap="none" spc="-100" normalizeH="0" baseline="0" noProof="0" dirty="0" smtClean="0">
                <a:ln>
                  <a:noFill/>
                </a:ln>
                <a:solidFill>
                  <a:srgbClr val="FFFF00"/>
                </a:solidFill>
                <a:effectLst/>
                <a:uLnTx/>
                <a:uFillTx/>
                <a:latin typeface="Arial" pitchFamily="34" charset="0"/>
                <a:ea typeface="+mj-ea"/>
                <a:cs typeface="Arial" pitchFamily="34" charset="0"/>
              </a:rPr>
              <a:t/>
            </a:r>
            <a:br>
              <a:rPr kumimoji="0" lang="en-US" sz="3600" b="0" i="0" u="none" strike="noStrike" kern="1200" cap="none" spc="-100" normalizeH="0" baseline="0" noProof="0" dirty="0" smtClean="0">
                <a:ln>
                  <a:noFill/>
                </a:ln>
                <a:solidFill>
                  <a:srgbClr val="FFFF00"/>
                </a:solidFill>
                <a:effectLst/>
                <a:uLnTx/>
                <a:uFillTx/>
                <a:latin typeface="Arial" pitchFamily="34" charset="0"/>
                <a:ea typeface="+mj-ea"/>
                <a:cs typeface="Arial" pitchFamily="34" charset="0"/>
              </a:rPr>
            </a:br>
            <a:endParaRPr kumimoji="0" lang="en-US" sz="3600" b="0" i="0" u="none" strike="noStrike" kern="1200" cap="none" spc="-100" normalizeH="0" baseline="0" noProof="0" dirty="0">
              <a:ln>
                <a:noFill/>
              </a:ln>
              <a:solidFill>
                <a:srgbClr val="FFFF00"/>
              </a:solidFill>
              <a:effectLst/>
              <a:uLnTx/>
              <a:uFillTx/>
              <a:latin typeface="Arial" pitchFamily="34" charset="0"/>
              <a:ea typeface="+mj-ea"/>
              <a:cs typeface="Arial"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2133600" y="2590800"/>
            <a:ext cx="5410200" cy="3281381"/>
          </a:xfrm>
          <a:prstGeom prst="rect">
            <a:avLst/>
          </a:prstGeom>
          <a:noFill/>
          <a:ln w="9525">
            <a:solidFill>
              <a:schemeClr val="bg1"/>
            </a:solidFill>
            <a:miter lim="800000"/>
            <a:headEnd/>
            <a:tailEnd/>
          </a:ln>
        </p:spPr>
      </p:pic>
      <p:sp>
        <p:nvSpPr>
          <p:cNvPr id="5" name="TextBox 4"/>
          <p:cNvSpPr txBox="1"/>
          <p:nvPr/>
        </p:nvSpPr>
        <p:spPr>
          <a:xfrm>
            <a:off x="2895600" y="6400800"/>
            <a:ext cx="3581400" cy="307777"/>
          </a:xfrm>
          <a:prstGeom prst="rect">
            <a:avLst/>
          </a:prstGeom>
          <a:noFill/>
        </p:spPr>
        <p:txBody>
          <a:bodyPr wrap="square" rtlCol="0">
            <a:spAutoFit/>
          </a:bodyPr>
          <a:lstStyle/>
          <a:p>
            <a:pPr algn="ctr"/>
            <a:r>
              <a:rPr lang="en-US" sz="1400" b="1" dirty="0" smtClean="0">
                <a:solidFill>
                  <a:srgbClr val="FFC000"/>
                </a:solidFill>
              </a:rPr>
              <a:t> Sept 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772400" cy="914400"/>
          </a:xfrm>
        </p:spPr>
        <p:txBody>
          <a:bodyPr/>
          <a:lstStyle/>
          <a:p>
            <a:r>
              <a:rPr lang="en-US" dirty="0" smtClean="0">
                <a:solidFill>
                  <a:srgbClr val="FFFF00"/>
                </a:solidFill>
                <a:latin typeface="+mn-lt"/>
              </a:rPr>
              <a:t>Learning Objectives</a:t>
            </a:r>
            <a:endParaRPr lang="en-US" dirty="0">
              <a:solidFill>
                <a:srgbClr val="FFFF00"/>
              </a:solidFill>
              <a:latin typeface="+mn-lt"/>
            </a:endParaRPr>
          </a:p>
        </p:txBody>
      </p:sp>
      <p:cxnSp>
        <p:nvCxnSpPr>
          <p:cNvPr id="3" name="Straight Connector 2"/>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
        <p:nvSpPr>
          <p:cNvPr id="4" name="Title 1"/>
          <p:cNvSpPr txBox="1">
            <a:spLocks/>
          </p:cNvSpPr>
          <p:nvPr/>
        </p:nvSpPr>
        <p:spPr>
          <a:xfrm>
            <a:off x="533400" y="1066800"/>
            <a:ext cx="8458200" cy="4724400"/>
          </a:xfrm>
          <a:prstGeom prst="rect">
            <a:avLst/>
          </a:prstGeom>
        </p:spPr>
        <p:txBody>
          <a:bodyPr vert="horz" anchor="t">
            <a:noAutofit/>
          </a:bodyPr>
          <a:lstStyle/>
          <a:p>
            <a:pPr marL="457200" marR="0" lvl="0" indent="-457200" algn="l" defTabSz="914400" rtl="0" eaLnBrk="1" fontAlgn="auto" latinLnBrk="0" hangingPunct="1">
              <a:lnSpc>
                <a:spcPct val="200000"/>
              </a:lnSpc>
              <a:spcBef>
                <a:spcPts val="600"/>
              </a:spcBef>
              <a:spcAft>
                <a:spcPts val="0"/>
              </a:spcAft>
              <a:buClrTx/>
              <a:buSzTx/>
              <a:buFont typeface="+mj-lt"/>
              <a:buAutoNum type="arabicPeriod"/>
              <a:tabLst/>
              <a:defRPr/>
            </a:pPr>
            <a:r>
              <a:rPr lang="en-US" sz="2400" spc="-100" dirty="0" smtClean="0">
                <a:solidFill>
                  <a:srgbClr val="FFC000"/>
                </a:solidFill>
                <a:latin typeface="Calibri" pitchFamily="34" charset="0"/>
                <a:ea typeface="+mj-ea"/>
                <a:cs typeface="+mj-cs"/>
              </a:rPr>
              <a:t>Identify key documentation and reference materials</a:t>
            </a:r>
          </a:p>
          <a:p>
            <a:pPr marL="457200" marR="0" lvl="0" indent="-457200" algn="l" defTabSz="914400" rtl="0" eaLnBrk="1" fontAlgn="auto" latinLnBrk="0" hangingPunct="1">
              <a:spcAft>
                <a:spcPts val="0"/>
              </a:spcAft>
              <a:buClrTx/>
              <a:buSzTx/>
              <a:buFont typeface="+mj-lt"/>
              <a:buAutoNum type="arabicPeriod"/>
              <a:tabLst/>
              <a:defRPr/>
            </a:pPr>
            <a:endParaRPr lang="en-US" sz="2400" spc="-100" dirty="0" smtClean="0">
              <a:solidFill>
                <a:srgbClr val="FFC000"/>
              </a:solidFill>
              <a:latin typeface="Calibri" pitchFamily="34" charset="0"/>
              <a:ea typeface="+mj-ea"/>
              <a:cs typeface="+mj-cs"/>
            </a:endParaRPr>
          </a:p>
          <a:p>
            <a:pPr marL="457200" marR="0" lvl="0" indent="-457200" algn="l" defTabSz="914400" rtl="0" eaLnBrk="1" fontAlgn="auto" latinLnBrk="0" hangingPunct="1">
              <a:spcAft>
                <a:spcPts val="0"/>
              </a:spcAft>
              <a:buClrTx/>
              <a:buSzTx/>
              <a:buFont typeface="+mj-lt"/>
              <a:buAutoNum type="arabicPeriod"/>
              <a:tabLst/>
              <a:defRPr/>
            </a:pPr>
            <a:r>
              <a:rPr lang="en-US" sz="2400" spc="-100" dirty="0" smtClean="0">
                <a:solidFill>
                  <a:srgbClr val="FFC000"/>
                </a:solidFill>
                <a:latin typeface="Calibri" pitchFamily="34" charset="0"/>
                <a:ea typeface="+mj-ea"/>
                <a:cs typeface="+mj-cs"/>
              </a:rPr>
              <a:t>Overview of Online and ESF Components and mandatory requirements for Carbon Offset Projects</a:t>
            </a:r>
          </a:p>
          <a:p>
            <a:pPr marL="457200" marR="0" lvl="0" indent="-457200" algn="l" defTabSz="914400" rtl="0" eaLnBrk="1" fontAlgn="auto" latinLnBrk="0" hangingPunct="1">
              <a:spcAft>
                <a:spcPts val="0"/>
              </a:spcAft>
              <a:buClrTx/>
              <a:buSzTx/>
              <a:buFont typeface="+mj-lt"/>
              <a:buAutoNum type="arabicPeriod"/>
              <a:tabLst/>
              <a:defRPr/>
            </a:pPr>
            <a:endParaRPr lang="en-US" sz="2400" spc="-100" dirty="0" smtClean="0">
              <a:solidFill>
                <a:srgbClr val="FFC000"/>
              </a:solidFill>
              <a:latin typeface="Calibri" pitchFamily="34" charset="0"/>
              <a:ea typeface="+mj-ea"/>
              <a:cs typeface="+mj-cs"/>
            </a:endParaRPr>
          </a:p>
          <a:p>
            <a:pPr marL="457200" marR="0" lvl="0" indent="-457200" algn="l" defTabSz="914400" rtl="0" eaLnBrk="1" fontAlgn="auto" latinLnBrk="0" hangingPunct="1">
              <a:spcAft>
                <a:spcPts val="0"/>
              </a:spcAft>
              <a:buClrTx/>
              <a:buSzTx/>
              <a:buFont typeface="+mj-lt"/>
              <a:buAutoNum type="arabicPeriod"/>
              <a:tabLst/>
              <a:defRPr/>
            </a:pPr>
            <a:r>
              <a:rPr lang="en-US" sz="2400" spc="-100" dirty="0" smtClean="0">
                <a:solidFill>
                  <a:srgbClr val="FFC000"/>
                </a:solidFill>
                <a:latin typeface="Calibri" pitchFamily="34" charset="0"/>
                <a:ea typeface="+mj-ea"/>
                <a:cs typeface="+mj-cs"/>
              </a:rPr>
              <a:t>Demonstration of the creating and update an Opening</a:t>
            </a:r>
          </a:p>
          <a:p>
            <a:pPr marL="457200" marR="0" lvl="0" indent="-457200" algn="l" defTabSz="914400" rtl="0" eaLnBrk="1" fontAlgn="auto" latinLnBrk="0" hangingPunct="1">
              <a:spcAft>
                <a:spcPts val="0"/>
              </a:spcAft>
              <a:buClrTx/>
              <a:buSzTx/>
              <a:buFont typeface="+mj-lt"/>
              <a:buAutoNum type="arabicPeriod"/>
              <a:tabLst/>
              <a:defRPr/>
            </a:pPr>
            <a:endParaRPr lang="en-US" sz="2400" spc="-100" dirty="0" smtClean="0">
              <a:solidFill>
                <a:srgbClr val="FFC000"/>
              </a:solidFill>
              <a:latin typeface="Calibri" pitchFamily="34" charset="0"/>
              <a:ea typeface="+mj-ea"/>
              <a:cs typeface="+mj-cs"/>
            </a:endParaRPr>
          </a:p>
          <a:p>
            <a:pPr marL="457200" marR="0" lvl="0" indent="-457200" algn="l" defTabSz="914400" rtl="0" eaLnBrk="1" fontAlgn="auto" latinLnBrk="0" hangingPunct="1">
              <a:lnSpc>
                <a:spcPct val="200000"/>
              </a:lnSpc>
              <a:spcBef>
                <a:spcPct val="0"/>
              </a:spcBef>
              <a:spcAft>
                <a:spcPts val="0"/>
              </a:spcAft>
              <a:buClrTx/>
              <a:buSzTx/>
              <a:tabLst/>
              <a:defRPr/>
            </a:pPr>
            <a:endParaRPr lang="en-US" sz="2000" spc="-100" dirty="0" smtClean="0">
              <a:solidFill>
                <a:srgbClr val="FFC000"/>
              </a:solidFill>
              <a:latin typeface="Calibri" pitchFamily="34" charset="0"/>
              <a:ea typeface="+mj-ea"/>
              <a:cs typeface="+mj-cs"/>
            </a:endParaRPr>
          </a:p>
          <a:p>
            <a:pPr marL="457200" marR="0" lvl="0" indent="-457200" algn="l" defTabSz="914400" rtl="0" eaLnBrk="1" fontAlgn="auto" latinLnBrk="0" hangingPunct="1">
              <a:lnSpc>
                <a:spcPct val="100000"/>
              </a:lnSpc>
              <a:spcBef>
                <a:spcPct val="0"/>
              </a:spcBef>
              <a:spcAft>
                <a:spcPts val="0"/>
              </a:spcAft>
              <a:buClrTx/>
              <a:buSzTx/>
              <a:buFont typeface="+mj-lt"/>
              <a:buAutoNum type="arabicPeriod"/>
              <a:tabLst/>
              <a:defRPr/>
            </a:pPr>
            <a:endPar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0" y="228600"/>
            <a:ext cx="8077200" cy="1240536"/>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Getting Access to RESULTS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5" name="Straight Connector 4"/>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pic>
        <p:nvPicPr>
          <p:cNvPr id="13314" name="Picture 2"/>
          <p:cNvPicPr>
            <a:picLocks noChangeAspect="1" noChangeArrowheads="1"/>
          </p:cNvPicPr>
          <p:nvPr/>
        </p:nvPicPr>
        <p:blipFill>
          <a:blip r:embed="rId2" cstate="print"/>
          <a:srcRect/>
          <a:stretch>
            <a:fillRect/>
          </a:stretch>
        </p:blipFill>
        <p:spPr bwMode="auto">
          <a:xfrm>
            <a:off x="609600" y="1676400"/>
            <a:ext cx="7491412" cy="4698592"/>
          </a:xfrm>
          <a:prstGeom prst="rect">
            <a:avLst/>
          </a:prstGeom>
          <a:noFill/>
          <a:ln w="9525">
            <a:noFill/>
            <a:miter lim="800000"/>
            <a:headEnd/>
            <a:tailEnd/>
          </a:ln>
        </p:spPr>
      </p:pic>
      <p:sp>
        <p:nvSpPr>
          <p:cNvPr id="7" name="Rectangle 6"/>
          <p:cNvSpPr/>
          <p:nvPr/>
        </p:nvSpPr>
        <p:spPr>
          <a:xfrm>
            <a:off x="533400" y="1066800"/>
            <a:ext cx="7391400" cy="369332"/>
          </a:xfrm>
          <a:prstGeom prst="rect">
            <a:avLst/>
          </a:prstGeom>
        </p:spPr>
        <p:txBody>
          <a:bodyPr wrap="square">
            <a:spAutoFit/>
          </a:bodyPr>
          <a:lstStyle/>
          <a:p>
            <a:pPr lvl="0" eaLnBrk="0" fontAlgn="base" hangingPunct="0">
              <a:spcBef>
                <a:spcPct val="20000"/>
              </a:spcBef>
              <a:spcAft>
                <a:spcPct val="0"/>
              </a:spcAft>
            </a:pPr>
            <a:r>
              <a:rPr lang="en-US" dirty="0" smtClean="0">
                <a:solidFill>
                  <a:srgbClr val="FFC000"/>
                </a:solidFill>
                <a:latin typeface="Arial" charset="0"/>
              </a:rPr>
              <a:t>Must have </a:t>
            </a:r>
            <a:r>
              <a:rPr lang="en-US" dirty="0" err="1" smtClean="0">
                <a:solidFill>
                  <a:srgbClr val="FFC000"/>
                </a:solidFill>
                <a:latin typeface="Arial" charset="0"/>
              </a:rPr>
              <a:t>bceid</a:t>
            </a:r>
            <a:r>
              <a:rPr lang="en-US" dirty="0" smtClean="0">
                <a:solidFill>
                  <a:srgbClr val="FFC000"/>
                </a:solidFill>
                <a:latin typeface="Arial" charset="0"/>
              </a:rPr>
              <a:t> account and then apply via Access Request Form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8077200" cy="1240536"/>
          </a:xfrm>
        </p:spPr>
        <p:txBody>
          <a:bodyPr/>
          <a:lstStyle/>
          <a:p>
            <a:r>
              <a:rPr lang="en-US" sz="3200" dirty="0" smtClean="0">
                <a:solidFill>
                  <a:srgbClr val="FFFF00"/>
                </a:solidFill>
                <a:latin typeface="Calibri" pitchFamily="34" charset="0"/>
              </a:rPr>
              <a:t>Business Guidance</a:t>
            </a:r>
            <a:endParaRPr lang="en-US" sz="3200" dirty="0">
              <a:solidFill>
                <a:srgbClr val="FFFF00"/>
              </a:solidFill>
              <a:latin typeface="Calibri" pitchFamily="34" charset="0"/>
            </a:endParaRPr>
          </a:p>
        </p:txBody>
      </p:sp>
      <p:sp>
        <p:nvSpPr>
          <p:cNvPr id="10" name="Rectangle 9"/>
          <p:cNvSpPr/>
          <p:nvPr/>
        </p:nvSpPr>
        <p:spPr>
          <a:xfrm>
            <a:off x="685800" y="762000"/>
            <a:ext cx="5867400" cy="646331"/>
          </a:xfrm>
          <a:prstGeom prst="rect">
            <a:avLst/>
          </a:prstGeom>
        </p:spPr>
        <p:txBody>
          <a:bodyPr wrap="square">
            <a:spAutoFit/>
          </a:bodyPr>
          <a:lstStyle/>
          <a:p>
            <a:r>
              <a:rPr lang="en-US" dirty="0" smtClean="0">
                <a:hlinkClick r:id="rId2"/>
              </a:rPr>
              <a:t>http://www.for.gov.bc.ca/his/results/business.htm</a:t>
            </a:r>
            <a:endParaRPr lang="en-US" dirty="0" smtClean="0"/>
          </a:p>
          <a:p>
            <a:endParaRPr lang="en-US" dirty="0"/>
          </a:p>
        </p:txBody>
      </p:sp>
      <p:pic>
        <p:nvPicPr>
          <p:cNvPr id="2051" name="Picture 3"/>
          <p:cNvPicPr>
            <a:picLocks noChangeAspect="1" noChangeArrowheads="1"/>
          </p:cNvPicPr>
          <p:nvPr/>
        </p:nvPicPr>
        <p:blipFill>
          <a:blip r:embed="rId3" cstate="print"/>
          <a:srcRect/>
          <a:stretch>
            <a:fillRect/>
          </a:stretch>
        </p:blipFill>
        <p:spPr bwMode="auto">
          <a:xfrm>
            <a:off x="609601" y="1143000"/>
            <a:ext cx="7772400" cy="2032213"/>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2286000" y="3124200"/>
            <a:ext cx="5734050" cy="3629025"/>
          </a:xfrm>
          <a:prstGeom prst="rect">
            <a:avLst/>
          </a:prstGeom>
          <a:noFill/>
          <a:ln w="9525">
            <a:noFill/>
            <a:miter lim="800000"/>
            <a:headEnd/>
            <a:tailEnd/>
          </a:ln>
        </p:spPr>
      </p:pic>
      <p:cxnSp>
        <p:nvCxnSpPr>
          <p:cNvPr id="6" name="Straight Connector 5"/>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8077200" cy="1240536"/>
          </a:xfrm>
        </p:spPr>
        <p:txBody>
          <a:bodyPr/>
          <a:lstStyle/>
          <a:p>
            <a:r>
              <a:rPr lang="en-US" sz="3200" dirty="0" smtClean="0">
                <a:solidFill>
                  <a:srgbClr val="FFFF00"/>
                </a:solidFill>
                <a:latin typeface="Calibri" pitchFamily="34" charset="0"/>
              </a:rPr>
              <a:t>Technical Documentation References</a:t>
            </a:r>
            <a:br>
              <a:rPr lang="en-US" sz="3200" dirty="0" smtClean="0">
                <a:solidFill>
                  <a:srgbClr val="FFFF00"/>
                </a:solidFill>
                <a:latin typeface="Calibri" pitchFamily="34" charset="0"/>
              </a:rPr>
            </a:br>
            <a:r>
              <a:rPr lang="en-US" sz="3200" dirty="0" smtClean="0">
                <a:solidFill>
                  <a:srgbClr val="FFFF00"/>
                </a:solidFill>
                <a:latin typeface="Calibri" pitchFamily="34" charset="0"/>
              </a:rPr>
              <a:t> </a:t>
            </a:r>
            <a:r>
              <a:rPr lang="en-US" sz="2400" dirty="0" smtClean="0">
                <a:solidFill>
                  <a:srgbClr val="FFFF00"/>
                </a:solidFill>
                <a:latin typeface="Calibri" pitchFamily="34" charset="0"/>
                <a:hlinkClick r:id="rId2"/>
              </a:rPr>
              <a:t>http://www.for.gov.bc.ca/his/results/techDocs.htm</a:t>
            </a:r>
            <a:r>
              <a:rPr lang="en-US" sz="2400" dirty="0" smtClean="0">
                <a:solidFill>
                  <a:srgbClr val="FFFF00"/>
                </a:solidFill>
                <a:latin typeface="Calibri" pitchFamily="34" charset="0"/>
              </a:rPr>
              <a:t/>
            </a:r>
            <a:br>
              <a:rPr lang="en-US" sz="2400" dirty="0" smtClean="0">
                <a:solidFill>
                  <a:srgbClr val="FFFF00"/>
                </a:solidFill>
                <a:latin typeface="Calibri" pitchFamily="34" charset="0"/>
              </a:rPr>
            </a:br>
            <a:endParaRPr lang="en-US" sz="2400" dirty="0">
              <a:solidFill>
                <a:srgbClr val="FFFF00"/>
              </a:solidFill>
              <a:latin typeface="Calibri" pitchFamily="34" charset="0"/>
            </a:endParaRPr>
          </a:p>
        </p:txBody>
      </p:sp>
      <p:pic>
        <p:nvPicPr>
          <p:cNvPr id="5122" name="Picture 2"/>
          <p:cNvPicPr>
            <a:picLocks noChangeAspect="1" noChangeArrowheads="1"/>
          </p:cNvPicPr>
          <p:nvPr/>
        </p:nvPicPr>
        <p:blipFill>
          <a:blip r:embed="rId3" cstate="print"/>
          <a:srcRect/>
          <a:stretch>
            <a:fillRect/>
          </a:stretch>
        </p:blipFill>
        <p:spPr bwMode="auto">
          <a:xfrm>
            <a:off x="609600" y="1600199"/>
            <a:ext cx="6781800" cy="4327233"/>
          </a:xfrm>
          <a:prstGeom prst="rect">
            <a:avLst/>
          </a:prstGeom>
          <a:noFill/>
          <a:ln w="9525">
            <a:noFill/>
            <a:miter lim="800000"/>
            <a:headEnd/>
            <a:tailEnd/>
          </a:ln>
        </p:spPr>
      </p:pic>
      <p:cxnSp>
        <p:nvCxnSpPr>
          <p:cNvPr id="4" name="Straight Connector 3"/>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1371600"/>
            <a:ext cx="2589581" cy="5486400"/>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2590800" y="2743200"/>
            <a:ext cx="6324600" cy="3850236"/>
          </a:xfrm>
          <a:prstGeom prst="rect">
            <a:avLst/>
          </a:prstGeom>
          <a:noFill/>
          <a:ln w="9525">
            <a:noFill/>
            <a:miter lim="800000"/>
            <a:headEnd/>
            <a:tailEnd/>
          </a:ln>
        </p:spPr>
      </p:pic>
      <p:sp>
        <p:nvSpPr>
          <p:cNvPr id="6" name="Title 1"/>
          <p:cNvSpPr txBox="1">
            <a:spLocks/>
          </p:cNvSpPr>
          <p:nvPr/>
        </p:nvSpPr>
        <p:spPr>
          <a:xfrm>
            <a:off x="762000" y="228600"/>
            <a:ext cx="8077200" cy="1240536"/>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Technical Documentation ESF Schema References</a:t>
            </a:r>
            <a:b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b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 </a:t>
            </a: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hlinkClick r:id="rId4"/>
              </a:rPr>
              <a:t>http://www.for.gov.bc.ca/his/results/techDocs.htm</a:t>
            </a: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sp>
        <p:nvSpPr>
          <p:cNvPr id="7" name="Rectangle 6"/>
          <p:cNvSpPr/>
          <p:nvPr/>
        </p:nvSpPr>
        <p:spPr>
          <a:xfrm>
            <a:off x="3200400" y="1447800"/>
            <a:ext cx="4572000" cy="1311128"/>
          </a:xfrm>
          <a:prstGeom prst="rect">
            <a:avLst/>
          </a:prstGeom>
        </p:spPr>
        <p:txBody>
          <a:bodyPr>
            <a:spAutoFit/>
          </a:bodyPr>
          <a:lstStyle/>
          <a:p>
            <a:pPr lvl="0" eaLnBrk="0" fontAlgn="base" hangingPunct="0">
              <a:spcBef>
                <a:spcPct val="20000"/>
              </a:spcBef>
              <a:spcAft>
                <a:spcPct val="0"/>
              </a:spcAft>
            </a:pPr>
            <a:r>
              <a:rPr lang="en-US" dirty="0" smtClean="0">
                <a:solidFill>
                  <a:srgbClr val="FFFF00"/>
                </a:solidFill>
                <a:latin typeface="Arial" charset="0"/>
              </a:rPr>
              <a:t>Tech Specs has ESF Reference with business rules and field specific edits.</a:t>
            </a:r>
          </a:p>
          <a:p>
            <a:pPr lvl="0" eaLnBrk="0" fontAlgn="base" hangingPunct="0">
              <a:spcBef>
                <a:spcPct val="20000"/>
              </a:spcBef>
              <a:spcAft>
                <a:spcPct val="0"/>
              </a:spcAft>
            </a:pPr>
            <a:endParaRPr lang="en-US" dirty="0" smtClean="0">
              <a:solidFill>
                <a:srgbClr val="FFFF00"/>
              </a:solidFill>
              <a:latin typeface="Arial" charset="0"/>
            </a:endParaRPr>
          </a:p>
          <a:p>
            <a:pPr lvl="0" eaLnBrk="0" fontAlgn="base" hangingPunct="0">
              <a:spcBef>
                <a:spcPct val="20000"/>
              </a:spcBef>
              <a:spcAft>
                <a:spcPct val="0"/>
              </a:spcAft>
            </a:pPr>
            <a:r>
              <a:rPr lang="en-US" dirty="0" smtClean="0">
                <a:solidFill>
                  <a:srgbClr val="FFFF00"/>
                </a:solidFill>
                <a:latin typeface="Arial" charset="0"/>
              </a:rPr>
              <a:t>Reference is by schema item.</a:t>
            </a:r>
          </a:p>
        </p:txBody>
      </p:sp>
      <p:cxnSp>
        <p:nvCxnSpPr>
          <p:cNvPr id="8" name="Straight Connector 7"/>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0" y="228600"/>
            <a:ext cx="8077200" cy="1240536"/>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Technical Documentation Online</a:t>
            </a:r>
            <a:r>
              <a:rPr kumimoji="0" lang="en-US" sz="3200" b="0" i="0" u="none" strike="noStrike" kern="1200" cap="none" spc="-100" normalizeH="0" noProof="0" dirty="0" smtClean="0">
                <a:ln>
                  <a:noFill/>
                </a:ln>
                <a:solidFill>
                  <a:srgbClr val="FFFF00"/>
                </a:solidFill>
                <a:effectLst/>
                <a:uLnTx/>
                <a:uFillTx/>
                <a:latin typeface="Calibri" pitchFamily="34" charset="0"/>
                <a:ea typeface="+mj-ea"/>
                <a:cs typeface="+mj-cs"/>
              </a:rPr>
              <a:t> References</a:t>
            </a: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b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 </a:t>
            </a: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hlinkClick r:id="rId2"/>
              </a:rPr>
              <a:t>http://www.for.gov.bc.ca/his/results/techDocs.htm</a:t>
            </a: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pic>
        <p:nvPicPr>
          <p:cNvPr id="7170" name="Picture 2"/>
          <p:cNvPicPr>
            <a:picLocks noChangeAspect="1" noChangeArrowheads="1"/>
          </p:cNvPicPr>
          <p:nvPr/>
        </p:nvPicPr>
        <p:blipFill>
          <a:blip r:embed="rId3" cstate="print"/>
          <a:srcRect/>
          <a:stretch>
            <a:fillRect/>
          </a:stretch>
        </p:blipFill>
        <p:spPr bwMode="auto">
          <a:xfrm>
            <a:off x="0" y="1219200"/>
            <a:ext cx="3933825" cy="3886200"/>
          </a:xfrm>
          <a:prstGeom prst="rect">
            <a:avLst/>
          </a:prstGeom>
          <a:noFill/>
          <a:ln w="9525">
            <a:noFill/>
            <a:miter lim="800000"/>
            <a:headEnd/>
            <a:tailEnd/>
          </a:ln>
        </p:spPr>
      </p:pic>
      <p:pic>
        <p:nvPicPr>
          <p:cNvPr id="7171" name="Picture 3"/>
          <p:cNvPicPr>
            <a:picLocks noChangeAspect="1" noChangeArrowheads="1"/>
          </p:cNvPicPr>
          <p:nvPr/>
        </p:nvPicPr>
        <p:blipFill>
          <a:blip r:embed="rId4" cstate="print"/>
          <a:srcRect/>
          <a:stretch>
            <a:fillRect/>
          </a:stretch>
        </p:blipFill>
        <p:spPr bwMode="auto">
          <a:xfrm>
            <a:off x="2890206" y="3200400"/>
            <a:ext cx="6253794" cy="3657600"/>
          </a:xfrm>
          <a:prstGeom prst="rect">
            <a:avLst/>
          </a:prstGeom>
          <a:noFill/>
          <a:ln w="9525">
            <a:noFill/>
            <a:miter lim="800000"/>
            <a:headEnd/>
            <a:tailEnd/>
          </a:ln>
        </p:spPr>
      </p:pic>
      <p:sp>
        <p:nvSpPr>
          <p:cNvPr id="7" name="Rectangle 6"/>
          <p:cNvSpPr/>
          <p:nvPr/>
        </p:nvSpPr>
        <p:spPr>
          <a:xfrm>
            <a:off x="4114800" y="1676400"/>
            <a:ext cx="4572000" cy="1311128"/>
          </a:xfrm>
          <a:prstGeom prst="rect">
            <a:avLst/>
          </a:prstGeom>
        </p:spPr>
        <p:txBody>
          <a:bodyPr>
            <a:spAutoFit/>
          </a:bodyPr>
          <a:lstStyle/>
          <a:p>
            <a:pPr lvl="0" eaLnBrk="0" fontAlgn="base" hangingPunct="0">
              <a:spcBef>
                <a:spcPct val="20000"/>
              </a:spcBef>
              <a:spcAft>
                <a:spcPct val="0"/>
              </a:spcAft>
            </a:pPr>
            <a:r>
              <a:rPr lang="en-US" dirty="0" smtClean="0">
                <a:solidFill>
                  <a:srgbClr val="FFFF00"/>
                </a:solidFill>
                <a:latin typeface="Arial" charset="0"/>
              </a:rPr>
              <a:t>Tech Specs has Online Reference with business rules and field specific edits.</a:t>
            </a:r>
          </a:p>
          <a:p>
            <a:pPr lvl="0" eaLnBrk="0" fontAlgn="base" hangingPunct="0">
              <a:spcBef>
                <a:spcPct val="20000"/>
              </a:spcBef>
              <a:spcAft>
                <a:spcPct val="0"/>
              </a:spcAft>
            </a:pPr>
            <a:endParaRPr lang="en-US" dirty="0" smtClean="0">
              <a:solidFill>
                <a:srgbClr val="FFFF00"/>
              </a:solidFill>
              <a:latin typeface="Arial" charset="0"/>
            </a:endParaRPr>
          </a:p>
          <a:p>
            <a:pPr lvl="0" eaLnBrk="0" fontAlgn="base" hangingPunct="0">
              <a:spcBef>
                <a:spcPct val="20000"/>
              </a:spcBef>
              <a:spcAft>
                <a:spcPct val="0"/>
              </a:spcAft>
            </a:pPr>
            <a:r>
              <a:rPr lang="en-US" dirty="0" smtClean="0">
                <a:solidFill>
                  <a:srgbClr val="FFFF00"/>
                </a:solidFill>
                <a:latin typeface="Arial" charset="0"/>
              </a:rPr>
              <a:t>Reference by Screen Number.</a:t>
            </a:r>
          </a:p>
        </p:txBody>
      </p:sp>
      <p:cxnSp>
        <p:nvCxnSpPr>
          <p:cNvPr id="8" name="Straight Connector 7"/>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0" y="228600"/>
            <a:ext cx="8077200" cy="1240536"/>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Technical Documentation </a:t>
            </a:r>
            <a:r>
              <a:rPr kumimoji="0" lang="en-US" sz="3200" b="0" i="0" u="none" strike="noStrike" kern="1200" cap="none" spc="-100" normalizeH="0" baseline="0" noProof="0" dirty="0" err="1" smtClean="0">
                <a:ln>
                  <a:noFill/>
                </a:ln>
                <a:solidFill>
                  <a:srgbClr val="FFFF00"/>
                </a:solidFill>
                <a:effectLst/>
                <a:uLnTx/>
                <a:uFillTx/>
                <a:latin typeface="Calibri" pitchFamily="34" charset="0"/>
                <a:ea typeface="+mj-ea"/>
                <a:cs typeface="+mj-cs"/>
              </a:rPr>
              <a:t>Codelists</a:t>
            </a: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3200" spc="-100" dirty="0" smtClean="0">
              <a:solidFill>
                <a:srgbClr val="FFFF00"/>
              </a:solidFill>
              <a:latin typeface="Calibri" pitchFamily="34" charset="0"/>
              <a:ea typeface="+mj-ea"/>
              <a:cs typeface="+mj-cs"/>
              <a:hlinkClick r:id="rId2"/>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hlinkClick r:id="rId2"/>
              </a:rPr>
              <a:t>http://www.for.gov.bc.ca/his/results/techDocs.htm</a:t>
            </a: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pic>
        <p:nvPicPr>
          <p:cNvPr id="9218" name="Picture 2"/>
          <p:cNvPicPr>
            <a:picLocks noChangeAspect="1" noChangeArrowheads="1"/>
          </p:cNvPicPr>
          <p:nvPr/>
        </p:nvPicPr>
        <p:blipFill>
          <a:blip r:embed="rId3" cstate="print"/>
          <a:srcRect/>
          <a:stretch>
            <a:fillRect/>
          </a:stretch>
        </p:blipFill>
        <p:spPr bwMode="auto">
          <a:xfrm>
            <a:off x="381000" y="1828800"/>
            <a:ext cx="2783853" cy="4800600"/>
          </a:xfrm>
          <a:prstGeom prst="rect">
            <a:avLst/>
          </a:prstGeom>
          <a:noFill/>
          <a:ln w="9525">
            <a:noFill/>
            <a:miter lim="800000"/>
            <a:headEnd/>
            <a:tailEnd/>
          </a:ln>
        </p:spPr>
      </p:pic>
      <p:pic>
        <p:nvPicPr>
          <p:cNvPr id="9219" name="Picture 3"/>
          <p:cNvPicPr>
            <a:picLocks noChangeAspect="1" noChangeArrowheads="1"/>
          </p:cNvPicPr>
          <p:nvPr/>
        </p:nvPicPr>
        <p:blipFill>
          <a:blip r:embed="rId4" cstate="print"/>
          <a:srcRect/>
          <a:stretch>
            <a:fillRect/>
          </a:stretch>
        </p:blipFill>
        <p:spPr bwMode="auto">
          <a:xfrm>
            <a:off x="3352800" y="2438400"/>
            <a:ext cx="4791276" cy="1747838"/>
          </a:xfrm>
          <a:prstGeom prst="rect">
            <a:avLst/>
          </a:prstGeom>
          <a:noFill/>
          <a:ln w="9525">
            <a:noFill/>
            <a:miter lim="800000"/>
            <a:headEnd/>
            <a:tailEnd/>
          </a:ln>
        </p:spPr>
      </p:pic>
      <p:cxnSp>
        <p:nvCxnSpPr>
          <p:cNvPr id="5" name="Straight Connector 4"/>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533400" y="4419600"/>
            <a:ext cx="762000" cy="1524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1</a:t>
            </a:r>
            <a:endParaRPr lang="en-US" dirty="0">
              <a:solidFill>
                <a:schemeClr val="bg1"/>
              </a:solidFill>
            </a:endParaRPr>
          </a:p>
        </p:txBody>
      </p:sp>
      <p:sp>
        <p:nvSpPr>
          <p:cNvPr id="7" name="Oval 6"/>
          <p:cNvSpPr/>
          <p:nvPr/>
        </p:nvSpPr>
        <p:spPr>
          <a:xfrm>
            <a:off x="1905000" y="4419600"/>
            <a:ext cx="914400" cy="2286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3</a:t>
            </a:r>
            <a:endParaRPr lang="en-US" dirty="0">
              <a:solidFill>
                <a:schemeClr val="bg1"/>
              </a:solidFill>
            </a:endParaRPr>
          </a:p>
        </p:txBody>
      </p:sp>
      <p:sp>
        <p:nvSpPr>
          <p:cNvPr id="8" name="Oval 7"/>
          <p:cNvSpPr/>
          <p:nvPr/>
        </p:nvSpPr>
        <p:spPr>
          <a:xfrm>
            <a:off x="1371600" y="4953000"/>
            <a:ext cx="457200" cy="1524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2</a:t>
            </a:r>
            <a:endParaRPr lang="en-US" dirty="0">
              <a:solidFill>
                <a:schemeClr val="bg1"/>
              </a:solidFill>
            </a:endParaRPr>
          </a:p>
        </p:txBody>
      </p:sp>
      <p:sp>
        <p:nvSpPr>
          <p:cNvPr id="9" name="Oval 8"/>
          <p:cNvSpPr/>
          <p:nvPr/>
        </p:nvSpPr>
        <p:spPr>
          <a:xfrm>
            <a:off x="6934200" y="4267200"/>
            <a:ext cx="1066800" cy="3048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5</a:t>
            </a:r>
            <a:endParaRPr lang="en-US" dirty="0">
              <a:solidFill>
                <a:schemeClr val="bg1"/>
              </a:solidFill>
            </a:endParaRPr>
          </a:p>
        </p:txBody>
      </p:sp>
      <p:sp>
        <p:nvSpPr>
          <p:cNvPr id="17" name="Oval 16"/>
          <p:cNvSpPr/>
          <p:nvPr/>
        </p:nvSpPr>
        <p:spPr>
          <a:xfrm>
            <a:off x="6705600" y="4800600"/>
            <a:ext cx="457200" cy="1524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4</a:t>
            </a:r>
            <a:endParaRPr lang="en-US" dirty="0">
              <a:solidFill>
                <a:schemeClr val="bg1"/>
              </a:solidFill>
            </a:endParaRPr>
          </a:p>
        </p:txBody>
      </p:sp>
      <p:grpSp>
        <p:nvGrpSpPr>
          <p:cNvPr id="26" name="Group 25"/>
          <p:cNvGrpSpPr/>
          <p:nvPr/>
        </p:nvGrpSpPr>
        <p:grpSpPr>
          <a:xfrm>
            <a:off x="609600" y="1143000"/>
            <a:ext cx="7543800" cy="2438400"/>
            <a:chOff x="609600" y="762000"/>
            <a:chExt cx="7543800" cy="2438400"/>
          </a:xfrm>
        </p:grpSpPr>
        <p:sp>
          <p:nvSpPr>
            <p:cNvPr id="4" name="Oval 3"/>
            <p:cNvSpPr/>
            <p:nvPr/>
          </p:nvSpPr>
          <p:spPr>
            <a:xfrm>
              <a:off x="609600" y="762000"/>
              <a:ext cx="7543800" cy="2438400"/>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657600" y="2514600"/>
              <a:ext cx="457200" cy="1524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rPr>
                <a:t>4</a:t>
              </a:r>
              <a:endParaRPr lang="en-US" sz="1600" dirty="0">
                <a:solidFill>
                  <a:schemeClr val="bg1"/>
                </a:solidFill>
              </a:endParaRPr>
            </a:p>
          </p:txBody>
        </p:sp>
        <p:sp>
          <p:nvSpPr>
            <p:cNvPr id="13" name="Oval 12"/>
            <p:cNvSpPr/>
            <p:nvPr/>
          </p:nvSpPr>
          <p:spPr>
            <a:xfrm>
              <a:off x="1371600" y="1981200"/>
              <a:ext cx="762000" cy="1524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rPr>
                <a:t>1</a:t>
              </a:r>
              <a:endParaRPr lang="en-US" sz="1600" dirty="0">
                <a:solidFill>
                  <a:schemeClr val="bg1"/>
                </a:solidFill>
              </a:endParaRPr>
            </a:p>
          </p:txBody>
        </p:sp>
        <p:sp>
          <p:nvSpPr>
            <p:cNvPr id="14" name="Oval 13"/>
            <p:cNvSpPr/>
            <p:nvPr/>
          </p:nvSpPr>
          <p:spPr>
            <a:xfrm>
              <a:off x="6477000" y="1905000"/>
              <a:ext cx="914400" cy="2286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rPr>
                <a:t>3</a:t>
              </a:r>
              <a:endParaRPr lang="en-US" sz="1600" dirty="0">
                <a:solidFill>
                  <a:schemeClr val="bg1"/>
                </a:solidFill>
              </a:endParaRPr>
            </a:p>
          </p:txBody>
        </p:sp>
        <p:sp>
          <p:nvSpPr>
            <p:cNvPr id="15" name="Oval 14"/>
            <p:cNvSpPr/>
            <p:nvPr/>
          </p:nvSpPr>
          <p:spPr>
            <a:xfrm>
              <a:off x="2362200" y="2286000"/>
              <a:ext cx="457200" cy="1524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rPr>
                <a:t>2</a:t>
              </a:r>
              <a:endParaRPr lang="en-US" sz="1600" dirty="0">
                <a:solidFill>
                  <a:schemeClr val="bg1"/>
                </a:solidFill>
              </a:endParaRPr>
            </a:p>
          </p:txBody>
        </p:sp>
        <p:sp>
          <p:nvSpPr>
            <p:cNvPr id="16" name="Oval 15"/>
            <p:cNvSpPr/>
            <p:nvPr/>
          </p:nvSpPr>
          <p:spPr>
            <a:xfrm>
              <a:off x="4495800" y="1828800"/>
              <a:ext cx="1066800" cy="3048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rPr>
                <a:t>5</a:t>
              </a:r>
              <a:endParaRPr lang="en-US" sz="1600" dirty="0">
                <a:solidFill>
                  <a:schemeClr val="bg1"/>
                </a:solidFill>
              </a:endParaRPr>
            </a:p>
          </p:txBody>
        </p:sp>
        <p:sp>
          <p:nvSpPr>
            <p:cNvPr id="20" name="TextBox 19"/>
            <p:cNvSpPr txBox="1"/>
            <p:nvPr/>
          </p:nvSpPr>
          <p:spPr>
            <a:xfrm>
              <a:off x="3505200" y="1066800"/>
              <a:ext cx="2122889" cy="338554"/>
            </a:xfrm>
            <a:prstGeom prst="rect">
              <a:avLst/>
            </a:prstGeom>
            <a:noFill/>
          </p:spPr>
          <p:txBody>
            <a:bodyPr wrap="none" rtlCol="0">
              <a:spAutoFit/>
            </a:bodyPr>
            <a:lstStyle/>
            <a:p>
              <a:r>
                <a:rPr lang="en-US" sz="1600" b="1" dirty="0" err="1" smtClean="0">
                  <a:solidFill>
                    <a:schemeClr val="bg1"/>
                  </a:solidFill>
                </a:rPr>
                <a:t>Licence</a:t>
              </a:r>
              <a:r>
                <a:rPr lang="en-US" sz="1600" b="1" dirty="0" smtClean="0">
                  <a:solidFill>
                    <a:schemeClr val="bg1"/>
                  </a:solidFill>
                </a:rPr>
                <a:t> of Occupation</a:t>
              </a:r>
              <a:endParaRPr lang="en-US" sz="1600" b="1" baseline="30000" dirty="0">
                <a:solidFill>
                  <a:schemeClr val="bg1"/>
                </a:solidFill>
              </a:endParaRPr>
            </a:p>
          </p:txBody>
        </p:sp>
      </p:grpSp>
      <p:sp>
        <p:nvSpPr>
          <p:cNvPr id="21" name="TextBox 20"/>
          <p:cNvSpPr txBox="1"/>
          <p:nvPr/>
        </p:nvSpPr>
        <p:spPr>
          <a:xfrm>
            <a:off x="2362200" y="3733800"/>
            <a:ext cx="4759508" cy="338554"/>
          </a:xfrm>
          <a:prstGeom prst="rect">
            <a:avLst/>
          </a:prstGeom>
          <a:noFill/>
        </p:spPr>
        <p:txBody>
          <a:bodyPr wrap="none" rtlCol="0">
            <a:spAutoFit/>
          </a:bodyPr>
          <a:lstStyle/>
          <a:p>
            <a:r>
              <a:rPr lang="en-US" sz="1600" b="1" dirty="0" smtClean="0"/>
              <a:t>New Openings represented by Carbon Offset Contract</a:t>
            </a:r>
            <a:endParaRPr lang="en-US" sz="1600" b="1" baseline="30000" dirty="0"/>
          </a:p>
        </p:txBody>
      </p:sp>
      <p:sp>
        <p:nvSpPr>
          <p:cNvPr id="22" name="Flowchart: Process 21"/>
          <p:cNvSpPr/>
          <p:nvPr/>
        </p:nvSpPr>
        <p:spPr>
          <a:xfrm>
            <a:off x="914400" y="5638800"/>
            <a:ext cx="1295400" cy="609600"/>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FFC000"/>
                </a:solidFill>
              </a:rPr>
              <a:t>Opening 1</a:t>
            </a:r>
          </a:p>
          <a:p>
            <a:pPr algn="ctr"/>
            <a:r>
              <a:rPr lang="en-US" sz="1200" b="1" dirty="0" smtClean="0">
                <a:solidFill>
                  <a:srgbClr val="FFC000"/>
                </a:solidFill>
              </a:rPr>
              <a:t>Opening 2 </a:t>
            </a:r>
          </a:p>
          <a:p>
            <a:pPr algn="ctr"/>
            <a:r>
              <a:rPr lang="en-US" sz="1200" b="1" dirty="0" smtClean="0">
                <a:solidFill>
                  <a:srgbClr val="FFC000"/>
                </a:solidFill>
              </a:rPr>
              <a:t>Opening 3</a:t>
            </a:r>
            <a:endParaRPr lang="en-US" sz="1200" b="1" baseline="30000" dirty="0">
              <a:solidFill>
                <a:srgbClr val="FFC000"/>
              </a:solidFill>
            </a:endParaRPr>
          </a:p>
        </p:txBody>
      </p:sp>
      <p:sp>
        <p:nvSpPr>
          <p:cNvPr id="23" name="TextBox 22"/>
          <p:cNvSpPr txBox="1"/>
          <p:nvPr/>
        </p:nvSpPr>
        <p:spPr>
          <a:xfrm>
            <a:off x="685800" y="5410200"/>
            <a:ext cx="2160015" cy="276999"/>
          </a:xfrm>
          <a:prstGeom prst="rect">
            <a:avLst/>
          </a:prstGeom>
          <a:noFill/>
        </p:spPr>
        <p:txBody>
          <a:bodyPr wrap="none" rtlCol="0">
            <a:spAutoFit/>
          </a:bodyPr>
          <a:lstStyle/>
          <a:p>
            <a:r>
              <a:rPr lang="en-US" sz="1200" b="1" dirty="0" smtClean="0">
                <a:solidFill>
                  <a:srgbClr val="FFC000"/>
                </a:solidFill>
              </a:rPr>
              <a:t>Carbon Offset Contractor ABC</a:t>
            </a:r>
            <a:endParaRPr lang="en-US" sz="1200" b="1" baseline="30000" dirty="0">
              <a:solidFill>
                <a:srgbClr val="FFC000"/>
              </a:solidFill>
            </a:endParaRPr>
          </a:p>
        </p:txBody>
      </p:sp>
      <p:sp>
        <p:nvSpPr>
          <p:cNvPr id="24" name="Flowchart: Process 23"/>
          <p:cNvSpPr/>
          <p:nvPr/>
        </p:nvSpPr>
        <p:spPr>
          <a:xfrm>
            <a:off x="6477000" y="5562600"/>
            <a:ext cx="1295400" cy="609600"/>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FFC000"/>
                </a:solidFill>
              </a:rPr>
              <a:t>Opening 4</a:t>
            </a:r>
          </a:p>
          <a:p>
            <a:pPr algn="ctr"/>
            <a:r>
              <a:rPr lang="en-US" sz="1200" b="1" dirty="0" smtClean="0">
                <a:solidFill>
                  <a:srgbClr val="FFC000"/>
                </a:solidFill>
              </a:rPr>
              <a:t>Opening 5 </a:t>
            </a:r>
          </a:p>
        </p:txBody>
      </p:sp>
      <p:sp>
        <p:nvSpPr>
          <p:cNvPr id="25" name="TextBox 24"/>
          <p:cNvSpPr txBox="1"/>
          <p:nvPr/>
        </p:nvSpPr>
        <p:spPr>
          <a:xfrm>
            <a:off x="6248400" y="5334000"/>
            <a:ext cx="2153923" cy="276999"/>
          </a:xfrm>
          <a:prstGeom prst="rect">
            <a:avLst/>
          </a:prstGeom>
          <a:noFill/>
        </p:spPr>
        <p:txBody>
          <a:bodyPr wrap="none" rtlCol="0">
            <a:spAutoFit/>
          </a:bodyPr>
          <a:lstStyle/>
          <a:p>
            <a:r>
              <a:rPr lang="en-US" sz="1200" b="1" dirty="0" smtClean="0">
                <a:solidFill>
                  <a:srgbClr val="FFC000"/>
                </a:solidFill>
              </a:rPr>
              <a:t>Carbon Offset Contractor DEF</a:t>
            </a:r>
            <a:endParaRPr lang="en-US" sz="1200" b="1" baseline="30000" dirty="0">
              <a:solidFill>
                <a:srgbClr val="FFC000"/>
              </a:solidFill>
            </a:endParaRPr>
          </a:p>
        </p:txBody>
      </p:sp>
      <p:sp>
        <p:nvSpPr>
          <p:cNvPr id="19" name="Title 1"/>
          <p:cNvSpPr txBox="1">
            <a:spLocks/>
          </p:cNvSpPr>
          <p:nvPr/>
        </p:nvSpPr>
        <p:spPr>
          <a:xfrm>
            <a:off x="533400" y="152400"/>
            <a:ext cx="8839200" cy="1219200"/>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Conceptual – Carbon Offset Reporting</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27" name="Straight Connector 26"/>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685800" y="228600"/>
            <a:ext cx="8839200" cy="1219200"/>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Reporting Steps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27" name="Straight Connector 26"/>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
        <p:nvSpPr>
          <p:cNvPr id="26" name="Title 1"/>
          <p:cNvSpPr txBox="1">
            <a:spLocks/>
          </p:cNvSpPr>
          <p:nvPr/>
        </p:nvSpPr>
        <p:spPr>
          <a:xfrm>
            <a:off x="533400" y="1371600"/>
            <a:ext cx="8458200" cy="4724400"/>
          </a:xfrm>
          <a:prstGeom prst="rect">
            <a:avLst/>
          </a:prstGeom>
        </p:spPr>
        <p:txBody>
          <a:bodyPr vert="horz" anchor="t">
            <a:noAutofit/>
          </a:bodyPr>
          <a:lstStyle/>
          <a:p>
            <a:pPr marL="457200" marR="0" lvl="0" indent="-457200" algn="l" defTabSz="914400" rtl="0" eaLnBrk="1" fontAlgn="auto" latinLnBrk="0" hangingPunct="1">
              <a:lnSpc>
                <a:spcPct val="200000"/>
              </a:lnSpc>
              <a:spcBef>
                <a:spcPct val="0"/>
              </a:spcBef>
              <a:spcAft>
                <a:spcPts val="0"/>
              </a:spcAft>
              <a:buClrTx/>
              <a:buSzTx/>
              <a:buFont typeface="+mj-lt"/>
              <a:buAutoNum type="arabicPeriod"/>
              <a:tabLst/>
              <a:defRPr/>
            </a:pPr>
            <a:r>
              <a:rPr lang="en-US" sz="2000" spc="-100" dirty="0" smtClean="0">
                <a:solidFill>
                  <a:srgbClr val="FFC000"/>
                </a:solidFill>
                <a:latin typeface="Calibri" pitchFamily="34" charset="0"/>
                <a:ea typeface="+mj-ea"/>
                <a:cs typeface="+mj-cs"/>
              </a:rPr>
              <a:t>Online – Create new Opening in RESULTS</a:t>
            </a:r>
          </a:p>
          <a:p>
            <a:pPr marL="457200" marR="0" lvl="0" indent="-457200" algn="l" defTabSz="914400" rtl="0" eaLnBrk="1" fontAlgn="auto" latinLnBrk="0" hangingPunct="1">
              <a:lnSpc>
                <a:spcPct val="200000"/>
              </a:lnSpc>
              <a:spcBef>
                <a:spcPct val="0"/>
              </a:spcBef>
              <a:spcAft>
                <a:spcPts val="0"/>
              </a:spcAft>
              <a:buClrTx/>
              <a:buSzTx/>
              <a:buFont typeface="+mj-lt"/>
              <a:buAutoNum type="arabicPeriod"/>
              <a:tabLst/>
              <a:defRPr/>
            </a:pPr>
            <a:r>
              <a:rPr lang="en-US" sz="2000" spc="-100" dirty="0" smtClean="0">
                <a:solidFill>
                  <a:srgbClr val="FFC000"/>
                </a:solidFill>
                <a:latin typeface="Calibri" pitchFamily="34" charset="0"/>
                <a:ea typeface="+mj-ea"/>
                <a:cs typeface="+mj-cs"/>
              </a:rPr>
              <a:t>Submit ESF for Opening Spatial and Standards Unit(s) with MOF Default Standards</a:t>
            </a:r>
          </a:p>
          <a:p>
            <a:pPr marL="457200" marR="0" lvl="0" indent="-457200" algn="l" defTabSz="914400" rtl="0" eaLnBrk="1" fontAlgn="auto" latinLnBrk="0" hangingPunct="1">
              <a:lnSpc>
                <a:spcPct val="200000"/>
              </a:lnSpc>
              <a:spcBef>
                <a:spcPct val="0"/>
              </a:spcBef>
              <a:spcAft>
                <a:spcPts val="0"/>
              </a:spcAft>
              <a:buClrTx/>
              <a:buSzTx/>
              <a:buFont typeface="+mj-lt"/>
              <a:buAutoNum type="arabicPeriod"/>
              <a:tabLst/>
              <a:defRPr/>
            </a:pPr>
            <a:r>
              <a:rPr lang="en-US" sz="2000" spc="-100" dirty="0" smtClean="0">
                <a:solidFill>
                  <a:srgbClr val="FFC000"/>
                </a:solidFill>
                <a:latin typeface="Calibri" pitchFamily="34" charset="0"/>
                <a:ea typeface="+mj-ea"/>
                <a:cs typeface="+mj-cs"/>
              </a:rPr>
              <a:t>Submit Activities (Online or ESF)</a:t>
            </a:r>
          </a:p>
          <a:p>
            <a:pPr marL="457200" marR="0" lvl="0" indent="-457200" algn="l" defTabSz="914400" rtl="0" eaLnBrk="1" fontAlgn="auto" latinLnBrk="0" hangingPunct="1">
              <a:lnSpc>
                <a:spcPct val="200000"/>
              </a:lnSpc>
              <a:spcBef>
                <a:spcPct val="0"/>
              </a:spcBef>
              <a:spcAft>
                <a:spcPts val="0"/>
              </a:spcAft>
              <a:buClrTx/>
              <a:buSzTx/>
              <a:buFont typeface="+mj-lt"/>
              <a:buAutoNum type="arabicPeriod"/>
              <a:tabLst/>
              <a:defRPr/>
            </a:pPr>
            <a:r>
              <a:rPr lang="en-US" sz="2000" spc="-100" dirty="0" smtClean="0">
                <a:solidFill>
                  <a:srgbClr val="FFC000"/>
                </a:solidFill>
                <a:latin typeface="Calibri" pitchFamily="34" charset="0"/>
                <a:ea typeface="+mj-ea"/>
                <a:cs typeface="+mj-cs"/>
              </a:rPr>
              <a:t>Submit  ESF Forest Cover</a:t>
            </a:r>
          </a:p>
          <a:p>
            <a:pPr marL="457200" marR="0" lvl="0" indent="-457200" algn="l" defTabSz="914400" rtl="0" eaLnBrk="1" fontAlgn="auto" latinLnBrk="0" hangingPunct="1">
              <a:lnSpc>
                <a:spcPct val="200000"/>
              </a:lnSpc>
              <a:spcBef>
                <a:spcPct val="0"/>
              </a:spcBef>
              <a:spcAft>
                <a:spcPts val="0"/>
              </a:spcAft>
              <a:buClrTx/>
              <a:buSzTx/>
              <a:buFont typeface="+mj-lt"/>
              <a:buAutoNum type="arabicPeriod"/>
              <a:tabLst/>
              <a:defRPr/>
            </a:pPr>
            <a:endParaRPr lang="en-US" sz="2000" spc="-100" dirty="0" smtClean="0">
              <a:solidFill>
                <a:srgbClr val="FFC000"/>
              </a:solidFill>
              <a:latin typeface="Calibri" pitchFamily="34" charset="0"/>
              <a:ea typeface="+mj-ea"/>
              <a:cs typeface="+mj-cs"/>
            </a:endParaRPr>
          </a:p>
          <a:p>
            <a:pPr marL="457200" marR="0" lvl="0" indent="-457200" algn="l" defTabSz="914400" rtl="0" eaLnBrk="1" fontAlgn="auto" latinLnBrk="0" hangingPunct="1">
              <a:lnSpc>
                <a:spcPct val="100000"/>
              </a:lnSpc>
              <a:spcBef>
                <a:spcPct val="0"/>
              </a:spcBef>
              <a:spcAft>
                <a:spcPts val="0"/>
              </a:spcAft>
              <a:buClrTx/>
              <a:buSzTx/>
              <a:buFont typeface="+mj-lt"/>
              <a:buAutoNum type="arabicPeriod"/>
              <a:tabLst/>
              <a:defRPr/>
            </a:pPr>
            <a:endPar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33400" y="0"/>
            <a:ext cx="8839200" cy="1219200"/>
          </a:xfrm>
          <a:prstGeom prst="rect">
            <a:avLst/>
          </a:prstGeom>
        </p:spPr>
        <p:txBody>
          <a:bodyPr vert="horz" anchor="t">
            <a:noAutofit/>
          </a:bodyPr>
          <a:lstStyle/>
          <a:p>
            <a:pPr marL="457200" lvl="0" indent="-457200">
              <a:lnSpc>
                <a:spcPct val="200000"/>
              </a:lnSpc>
              <a:spcBef>
                <a:spcPct val="0"/>
              </a:spcBef>
              <a:buFont typeface="+mj-lt"/>
              <a:buAutoNum type="arabicPeriod"/>
              <a:defRPr/>
            </a:pPr>
            <a:r>
              <a:rPr lang="en-US" sz="2800" spc="-100" dirty="0" smtClean="0">
                <a:solidFill>
                  <a:srgbClr val="FFFF00"/>
                </a:solidFill>
                <a:latin typeface="Calibri" pitchFamily="34" charset="0"/>
              </a:rPr>
              <a:t>Online – Create new Opening in RESULTS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8" name="Straight Connector 7"/>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cstate="print"/>
          <a:srcRect/>
          <a:stretch>
            <a:fillRect/>
          </a:stretch>
        </p:blipFill>
        <p:spPr bwMode="auto">
          <a:xfrm>
            <a:off x="609600" y="1295400"/>
            <a:ext cx="7474909" cy="345757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33400" y="0"/>
            <a:ext cx="8839200" cy="1219200"/>
          </a:xfrm>
          <a:prstGeom prst="rect">
            <a:avLst/>
          </a:prstGeom>
        </p:spPr>
        <p:txBody>
          <a:bodyPr vert="horz" anchor="t">
            <a:noAutofit/>
          </a:bodyPr>
          <a:lstStyle/>
          <a:p>
            <a:pPr marL="457200" lvl="0" indent="-457200">
              <a:lnSpc>
                <a:spcPct val="200000"/>
              </a:lnSpc>
              <a:spcBef>
                <a:spcPct val="0"/>
              </a:spcBef>
              <a:buFont typeface="+mj-lt"/>
              <a:buAutoNum type="arabicPeriod"/>
              <a:defRPr/>
            </a:pPr>
            <a:r>
              <a:rPr lang="en-US" sz="2800" spc="-100" dirty="0" smtClean="0">
                <a:solidFill>
                  <a:srgbClr val="FFFF00"/>
                </a:solidFill>
                <a:latin typeface="Calibri" pitchFamily="34" charset="0"/>
              </a:rPr>
              <a:t>Online – Create new Opening in RESULTS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8" name="Straight Connector 7"/>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pic>
        <p:nvPicPr>
          <p:cNvPr id="3075" name="Picture 3"/>
          <p:cNvPicPr>
            <a:picLocks noChangeAspect="1" noChangeArrowheads="1"/>
          </p:cNvPicPr>
          <p:nvPr/>
        </p:nvPicPr>
        <p:blipFill>
          <a:blip r:embed="rId2" cstate="print"/>
          <a:srcRect/>
          <a:stretch>
            <a:fillRect/>
          </a:stretch>
        </p:blipFill>
        <p:spPr bwMode="auto">
          <a:xfrm>
            <a:off x="533400" y="990600"/>
            <a:ext cx="6019800" cy="5280504"/>
          </a:xfrm>
          <a:prstGeom prst="rect">
            <a:avLst/>
          </a:prstGeom>
          <a:noFill/>
          <a:ln w="9525">
            <a:noFill/>
            <a:miter lim="800000"/>
            <a:headEnd/>
            <a:tailEnd/>
          </a:ln>
        </p:spPr>
      </p:pic>
      <p:sp>
        <p:nvSpPr>
          <p:cNvPr id="7" name="Rectangle 6"/>
          <p:cNvSpPr/>
          <p:nvPr/>
        </p:nvSpPr>
        <p:spPr>
          <a:xfrm>
            <a:off x="5638800" y="6019800"/>
            <a:ext cx="381000" cy="3048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6629400" y="1219200"/>
            <a:ext cx="1676400" cy="18288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Go to Bottom of S301 Opening Inquiry</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“Add” to Add new Opening</a:t>
            </a:r>
            <a:endParaRPr kumimoji="0" lang="en-US" sz="1200" b="1"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11" name="Straight Arrow Connector 10"/>
          <p:cNvCxnSpPr/>
          <p:nvPr/>
        </p:nvCxnSpPr>
        <p:spPr>
          <a:xfrm flipH="1">
            <a:off x="6172200" y="4343400"/>
            <a:ext cx="914400" cy="1676400"/>
          </a:xfrm>
          <a:prstGeom prst="straightConnector1">
            <a:avLst/>
          </a:prstGeom>
          <a:ln w="2540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srcRect/>
          <a:stretch>
            <a:fillRect/>
          </a:stretch>
        </p:blipFill>
        <p:spPr bwMode="auto">
          <a:xfrm>
            <a:off x="381000" y="1143000"/>
            <a:ext cx="5742057" cy="4157663"/>
          </a:xfrm>
          <a:prstGeom prst="rect">
            <a:avLst/>
          </a:prstGeom>
          <a:noFill/>
          <a:ln w="9525">
            <a:noFill/>
            <a:miter lim="800000"/>
            <a:headEnd/>
            <a:tailEnd/>
          </a:ln>
        </p:spPr>
      </p:pic>
      <p:sp>
        <p:nvSpPr>
          <p:cNvPr id="6" name="Title 1"/>
          <p:cNvSpPr txBox="1">
            <a:spLocks/>
          </p:cNvSpPr>
          <p:nvPr/>
        </p:nvSpPr>
        <p:spPr>
          <a:xfrm>
            <a:off x="533400" y="0"/>
            <a:ext cx="8839200" cy="1219200"/>
          </a:xfrm>
          <a:prstGeom prst="rect">
            <a:avLst/>
          </a:prstGeom>
        </p:spPr>
        <p:txBody>
          <a:bodyPr vert="horz" anchor="t">
            <a:noAutofit/>
          </a:bodyPr>
          <a:lstStyle/>
          <a:p>
            <a:pPr marL="457200" lvl="0" indent="-457200">
              <a:lnSpc>
                <a:spcPct val="200000"/>
              </a:lnSpc>
              <a:spcBef>
                <a:spcPct val="0"/>
              </a:spcBef>
              <a:buFont typeface="+mj-lt"/>
              <a:buAutoNum type="arabicPeriod"/>
              <a:defRPr/>
            </a:pPr>
            <a:r>
              <a:rPr lang="en-US" sz="2800" spc="-100" dirty="0" smtClean="0">
                <a:solidFill>
                  <a:srgbClr val="FFFF00"/>
                </a:solidFill>
                <a:latin typeface="Calibri" pitchFamily="34" charset="0"/>
              </a:rPr>
              <a:t>Online – Create new Opening in RESULTS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8" name="Straight Connector 7"/>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334000" y="4876800"/>
            <a:ext cx="381000" cy="3048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6172200" y="1143000"/>
            <a:ext cx="2971800" cy="37338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400" b="1" spc="-100" dirty="0" smtClean="0">
                <a:solidFill>
                  <a:srgbClr val="FFC000"/>
                </a:solidFill>
                <a:latin typeface="Calibri" pitchFamily="34" charset="0"/>
                <a:ea typeface="+mj-ea"/>
                <a:cs typeface="+mj-cs"/>
              </a:rPr>
              <a:t>Mandatory Fields</a:t>
            </a:r>
          </a:p>
          <a:p>
            <a:pPr>
              <a:spcBef>
                <a:spcPct val="0"/>
              </a:spcBef>
            </a:pPr>
            <a:r>
              <a:rPr lang="en-US" sz="1400" b="1" spc="-100" dirty="0" smtClean="0">
                <a:solidFill>
                  <a:srgbClr val="FFFF00"/>
                </a:solidFill>
                <a:latin typeface="Calibri" pitchFamily="34" charset="0"/>
                <a:ea typeface="+mj-ea"/>
                <a:cs typeface="+mj-cs"/>
              </a:rPr>
              <a:t>Org Unit</a:t>
            </a:r>
          </a:p>
          <a:p>
            <a:pPr>
              <a:spcBef>
                <a:spcPct val="0"/>
              </a:spcBef>
            </a:pPr>
            <a:r>
              <a:rPr lang="en-US" sz="1400" b="1" spc="-100" dirty="0" smtClean="0">
                <a:solidFill>
                  <a:srgbClr val="FFFF00"/>
                </a:solidFill>
                <a:latin typeface="Calibri" pitchFamily="34" charset="0"/>
                <a:ea typeface="+mj-ea"/>
                <a:cs typeface="+mj-cs"/>
              </a:rPr>
              <a:t>Opening Category: CONT</a:t>
            </a:r>
          </a:p>
          <a:p>
            <a:pPr>
              <a:spcBef>
                <a:spcPct val="0"/>
              </a:spcBef>
            </a:pPr>
            <a:r>
              <a:rPr lang="en-US" sz="1400" b="1" spc="-100" dirty="0" smtClean="0">
                <a:solidFill>
                  <a:srgbClr val="FFFF00"/>
                </a:solidFill>
                <a:latin typeface="Calibri" pitchFamily="34" charset="0"/>
                <a:ea typeface="+mj-ea"/>
                <a:cs typeface="+mj-cs"/>
              </a:rPr>
              <a:t>Opening Gross Area: Treatment Area (ha)</a:t>
            </a:r>
          </a:p>
          <a:p>
            <a:pPr>
              <a:spcBef>
                <a:spcPct val="0"/>
              </a:spcBef>
            </a:pPr>
            <a:r>
              <a:rPr lang="en-US" sz="1400" b="1" spc="-100" dirty="0" smtClean="0">
                <a:solidFill>
                  <a:srgbClr val="FFFF00"/>
                </a:solidFill>
                <a:latin typeface="Calibri" pitchFamily="34" charset="0"/>
                <a:ea typeface="+mj-ea"/>
                <a:cs typeface="+mj-cs"/>
              </a:rPr>
              <a:t>Approval Date: Date of Treatment</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C000"/>
                </a:solidFill>
                <a:latin typeface="Calibri" pitchFamily="34" charset="0"/>
                <a:ea typeface="+mj-ea"/>
                <a:cs typeface="+mj-cs"/>
              </a:rPr>
              <a:t>Optional Field</a:t>
            </a:r>
          </a:p>
          <a:p>
            <a:pPr>
              <a:spcBef>
                <a:spcPct val="0"/>
              </a:spcBef>
            </a:pPr>
            <a:r>
              <a:rPr lang="en-US" sz="1400" b="1" spc="-100" dirty="0" smtClean="0">
                <a:solidFill>
                  <a:srgbClr val="FFFF00"/>
                </a:solidFill>
                <a:latin typeface="Calibri" pitchFamily="34" charset="0"/>
                <a:ea typeface="+mj-ea"/>
                <a:cs typeface="+mj-cs"/>
              </a:rPr>
              <a:t>Opening Location may assist in tracking of the Carbon Offset Contract</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System will default Max Allowable Permanent Access to 7%</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33400" y="0"/>
            <a:ext cx="8839200" cy="1219200"/>
          </a:xfrm>
          <a:prstGeom prst="rect">
            <a:avLst/>
          </a:prstGeom>
        </p:spPr>
        <p:txBody>
          <a:bodyPr vert="horz" anchor="t">
            <a:noAutofit/>
          </a:bodyPr>
          <a:lstStyle/>
          <a:p>
            <a:pPr marL="457200" lvl="0" indent="-457200">
              <a:lnSpc>
                <a:spcPct val="200000"/>
              </a:lnSpc>
              <a:spcBef>
                <a:spcPct val="0"/>
              </a:spcBef>
              <a:buFont typeface="+mj-lt"/>
              <a:buAutoNum type="arabicPeriod"/>
              <a:defRPr/>
            </a:pPr>
            <a:r>
              <a:rPr lang="en-US" sz="2800" spc="-100" dirty="0" smtClean="0">
                <a:solidFill>
                  <a:srgbClr val="FFFF00"/>
                </a:solidFill>
                <a:latin typeface="Calibri" pitchFamily="34" charset="0"/>
              </a:rPr>
              <a:t>Online – Create new Opening in RESULTS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8" name="Straight Connector 7"/>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6019800" y="2895600"/>
            <a:ext cx="2971800" cy="3733800"/>
          </a:xfrm>
          <a:prstGeom prst="rect">
            <a:avLst/>
          </a:prstGeom>
        </p:spPr>
        <p:txBody>
          <a:bodyPr vert="horz" anchor="t">
            <a:noAutofit/>
          </a:bodyPr>
          <a:lstStyle/>
          <a:p>
            <a:pPr>
              <a:spcBef>
                <a:spcPct val="0"/>
              </a:spcBef>
            </a:pPr>
            <a:r>
              <a:rPr lang="en-US" sz="1300" b="1" spc="-100" dirty="0" smtClean="0">
                <a:solidFill>
                  <a:srgbClr val="FFC000"/>
                </a:solidFill>
                <a:latin typeface="Calibri" pitchFamily="34" charset="0"/>
                <a:ea typeface="+mj-ea"/>
                <a:cs typeface="+mj-cs"/>
              </a:rPr>
              <a:t>Optional Fields:</a:t>
            </a:r>
          </a:p>
          <a:p>
            <a:pPr>
              <a:spcBef>
                <a:spcPct val="0"/>
              </a:spcBef>
              <a:buFont typeface="Arial" pitchFamily="34" charset="0"/>
              <a:buChar char="•"/>
            </a:pPr>
            <a:r>
              <a:rPr lang="en-US" sz="1300" b="1" spc="-100" dirty="0" smtClean="0">
                <a:solidFill>
                  <a:srgbClr val="C00000"/>
                </a:solidFill>
                <a:latin typeface="Calibri" pitchFamily="34" charset="0"/>
                <a:ea typeface="+mj-ea"/>
                <a:cs typeface="+mj-cs"/>
              </a:rPr>
              <a:t>Licensee Opening ID may be useful for tracking</a:t>
            </a:r>
          </a:p>
          <a:p>
            <a:pPr>
              <a:spcBef>
                <a:spcPct val="0"/>
              </a:spcBef>
              <a:buFont typeface="Arial" pitchFamily="34" charset="0"/>
              <a:buChar char="•"/>
            </a:pPr>
            <a:endParaRPr lang="en-US" sz="1300" b="1" spc="-100" dirty="0" smtClean="0">
              <a:solidFill>
                <a:srgbClr val="FFFF00"/>
              </a:solidFill>
              <a:latin typeface="Calibri" pitchFamily="34" charset="0"/>
              <a:ea typeface="+mj-ea"/>
              <a:cs typeface="+mj-cs"/>
            </a:endParaRPr>
          </a:p>
          <a:p>
            <a:pPr>
              <a:spcBef>
                <a:spcPct val="0"/>
              </a:spcBef>
              <a:buFont typeface="Arial" pitchFamily="34" charset="0"/>
              <a:buChar char="•"/>
            </a:pPr>
            <a:r>
              <a:rPr lang="en-US" sz="1300" b="1" spc="-100" dirty="0" smtClean="0">
                <a:solidFill>
                  <a:srgbClr val="FFFF00"/>
                </a:solidFill>
                <a:latin typeface="Calibri" pitchFamily="34" charset="0"/>
                <a:ea typeface="+mj-ea"/>
                <a:cs typeface="+mj-cs"/>
              </a:rPr>
              <a:t> Opening Location is entered at Opening creation but cannot be updateable online once created.</a:t>
            </a:r>
          </a:p>
          <a:p>
            <a:pPr>
              <a:spcBef>
                <a:spcPct val="0"/>
              </a:spcBef>
              <a:buFont typeface="Arial" pitchFamily="34" charset="0"/>
              <a:buChar char="•"/>
            </a:pPr>
            <a:endParaRPr lang="en-US" sz="1300" b="1" spc="-100" dirty="0" smtClean="0">
              <a:solidFill>
                <a:srgbClr val="FFFF00"/>
              </a:solidFill>
              <a:latin typeface="Calibri" pitchFamily="34" charset="0"/>
              <a:ea typeface="+mj-ea"/>
              <a:cs typeface="+mj-cs"/>
            </a:endParaRPr>
          </a:p>
          <a:p>
            <a:pPr>
              <a:spcBef>
                <a:spcPct val="0"/>
              </a:spcBef>
            </a:pPr>
            <a:r>
              <a:rPr lang="en-US" sz="1300" b="1" spc="-100" dirty="0" smtClean="0">
                <a:solidFill>
                  <a:srgbClr val="FFFF00"/>
                </a:solidFill>
                <a:latin typeface="Calibri" pitchFamily="34" charset="0"/>
                <a:ea typeface="+mj-ea"/>
                <a:cs typeface="+mj-cs"/>
              </a:rPr>
              <a:t>Lower portion of screen is updatable. Fields available for update are in boxes.</a:t>
            </a:r>
          </a:p>
          <a:p>
            <a:pPr>
              <a:spcBef>
                <a:spcPct val="0"/>
              </a:spcBef>
            </a:pPr>
            <a:endParaRPr lang="en-US" sz="1300" b="1" spc="-100" dirty="0" smtClean="0">
              <a:solidFill>
                <a:srgbClr val="FFFF00"/>
              </a:solidFill>
              <a:latin typeface="Calibri" pitchFamily="34" charset="0"/>
              <a:ea typeface="+mj-ea"/>
              <a:cs typeface="+mj-cs"/>
            </a:endParaRPr>
          </a:p>
          <a:p>
            <a:pPr>
              <a:spcBef>
                <a:spcPct val="0"/>
              </a:spcBef>
            </a:pPr>
            <a:r>
              <a:rPr lang="en-US" sz="1300" b="1" spc="-100" dirty="0" smtClean="0">
                <a:solidFill>
                  <a:srgbClr val="FFFF00"/>
                </a:solidFill>
                <a:latin typeface="Calibri" pitchFamily="34" charset="0"/>
                <a:ea typeface="+mj-ea"/>
                <a:cs typeface="+mj-cs"/>
              </a:rPr>
              <a:t>Opening will default to “APP” Approve Status</a:t>
            </a:r>
          </a:p>
          <a:p>
            <a:pPr>
              <a:spcBef>
                <a:spcPct val="0"/>
              </a:spcBef>
            </a:pPr>
            <a:endParaRPr lang="en-US" sz="1300" b="1" spc="-100" dirty="0" smtClean="0">
              <a:solidFill>
                <a:srgbClr val="FFFF00"/>
              </a:solidFill>
              <a:latin typeface="Calibri" pitchFamily="34" charset="0"/>
              <a:ea typeface="+mj-ea"/>
              <a:cs typeface="+mj-cs"/>
            </a:endParaRPr>
          </a:p>
          <a:p>
            <a:pPr>
              <a:spcBef>
                <a:spcPct val="0"/>
              </a:spcBef>
            </a:pPr>
            <a:r>
              <a:rPr lang="en-US" sz="1300" b="1" spc="-100" dirty="0" smtClean="0">
                <a:solidFill>
                  <a:srgbClr val="FFFF00"/>
                </a:solidFill>
                <a:latin typeface="Calibri" pitchFamily="34" charset="0"/>
                <a:ea typeface="+mj-ea"/>
                <a:cs typeface="+mj-cs"/>
              </a:rPr>
              <a:t>System will default Max Allowable Permanent Access to 7%</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If modify  data – Need to “Save”</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p:txBody>
      </p:sp>
      <p:pic>
        <p:nvPicPr>
          <p:cNvPr id="6147" name="Picture 3"/>
          <p:cNvPicPr>
            <a:picLocks noChangeAspect="1" noChangeArrowheads="1"/>
          </p:cNvPicPr>
          <p:nvPr/>
        </p:nvPicPr>
        <p:blipFill>
          <a:blip r:embed="rId2" cstate="print"/>
          <a:srcRect/>
          <a:stretch>
            <a:fillRect/>
          </a:stretch>
        </p:blipFill>
        <p:spPr bwMode="auto">
          <a:xfrm>
            <a:off x="228600" y="912539"/>
            <a:ext cx="5638800" cy="5945461"/>
          </a:xfrm>
          <a:prstGeom prst="rect">
            <a:avLst/>
          </a:prstGeom>
          <a:noFill/>
          <a:ln w="9525">
            <a:noFill/>
            <a:miter lim="800000"/>
            <a:headEnd/>
            <a:tailEnd/>
          </a:ln>
        </p:spPr>
      </p:pic>
      <p:cxnSp>
        <p:nvCxnSpPr>
          <p:cNvPr id="10" name="Straight Arrow Connector 9"/>
          <p:cNvCxnSpPr/>
          <p:nvPr/>
        </p:nvCxnSpPr>
        <p:spPr>
          <a:xfrm flipH="1">
            <a:off x="4648200" y="3200400"/>
            <a:ext cx="1219200" cy="0"/>
          </a:xfrm>
          <a:prstGeom prst="straightConnector1">
            <a:avLst/>
          </a:prstGeom>
          <a:ln w="2540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800600" y="3657600"/>
            <a:ext cx="1219200" cy="304800"/>
          </a:xfrm>
          <a:prstGeom prst="straightConnector1">
            <a:avLst/>
          </a:prstGeom>
          <a:ln w="2540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52400" y="1447800"/>
            <a:ext cx="8686800" cy="12192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p:cNvSpPr txBox="1">
            <a:spLocks/>
          </p:cNvSpPr>
          <p:nvPr/>
        </p:nvSpPr>
        <p:spPr>
          <a:xfrm>
            <a:off x="6019800" y="1143000"/>
            <a:ext cx="2819400" cy="18288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Tombstone  Fields in this upper portion of the screen is not updatable.</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Used to identify Opening for reference</a:t>
            </a:r>
          </a:p>
          <a:p>
            <a:pPr>
              <a:spcBef>
                <a:spcPct val="0"/>
              </a:spcBef>
            </a:pPr>
            <a:r>
              <a:rPr lang="en-US" sz="1400" b="1" spc="-100" dirty="0" smtClean="0">
                <a:solidFill>
                  <a:srgbClr val="C00000"/>
                </a:solidFill>
                <a:latin typeface="Calibri" pitchFamily="34" charset="0"/>
                <a:ea typeface="+mj-ea"/>
                <a:cs typeface="+mj-cs"/>
              </a:rPr>
              <a:t>New Opening ID assigned </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p:txBody>
      </p:sp>
      <p:pic>
        <p:nvPicPr>
          <p:cNvPr id="6149" name="Picture 5"/>
          <p:cNvPicPr>
            <a:picLocks noChangeAspect="1" noChangeArrowheads="1"/>
          </p:cNvPicPr>
          <p:nvPr/>
        </p:nvPicPr>
        <p:blipFill>
          <a:blip r:embed="rId3" cstate="print"/>
          <a:srcRect/>
          <a:stretch>
            <a:fillRect/>
          </a:stretch>
        </p:blipFill>
        <p:spPr bwMode="auto">
          <a:xfrm>
            <a:off x="6248400" y="6477000"/>
            <a:ext cx="2208068" cy="381000"/>
          </a:xfrm>
          <a:prstGeom prst="rect">
            <a:avLst/>
          </a:prstGeom>
          <a:noFill/>
          <a:ln w="9525">
            <a:noFill/>
            <a:miter lim="800000"/>
            <a:headEnd/>
            <a:tailEnd/>
          </a:ln>
        </p:spPr>
      </p:pic>
      <p:sp>
        <p:nvSpPr>
          <p:cNvPr id="27" name="Rectangle 26"/>
          <p:cNvSpPr/>
          <p:nvPr/>
        </p:nvSpPr>
        <p:spPr>
          <a:xfrm>
            <a:off x="6400800" y="6553200"/>
            <a:ext cx="381000" cy="3048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981200" y="1981200"/>
            <a:ext cx="1219200" cy="2286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28600" y="2209800"/>
            <a:ext cx="5672137" cy="4797110"/>
          </a:xfrm>
          <a:prstGeom prst="rect">
            <a:avLst/>
          </a:prstGeom>
          <a:noFill/>
          <a:ln w="9525">
            <a:noFill/>
            <a:miter lim="800000"/>
            <a:headEnd/>
            <a:tailEnd/>
          </a:ln>
        </p:spPr>
      </p:pic>
      <p:sp>
        <p:nvSpPr>
          <p:cNvPr id="9" name="Title 1"/>
          <p:cNvSpPr txBox="1">
            <a:spLocks/>
          </p:cNvSpPr>
          <p:nvPr/>
        </p:nvSpPr>
        <p:spPr>
          <a:xfrm>
            <a:off x="6324600" y="2743200"/>
            <a:ext cx="2819400" cy="34290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400" b="1" spc="-100" dirty="0" smtClean="0">
                <a:solidFill>
                  <a:srgbClr val="FFC000"/>
                </a:solidFill>
                <a:latin typeface="Calibri" pitchFamily="34" charset="0"/>
                <a:ea typeface="+mj-ea"/>
                <a:cs typeface="+mj-cs"/>
              </a:rPr>
              <a:t>MOF Defaults can be searched via S501</a:t>
            </a:r>
          </a:p>
          <a:p>
            <a:pPr>
              <a:spcBef>
                <a:spcPct val="0"/>
              </a:spcBef>
            </a:pPr>
            <a:endParaRPr lang="en-US" sz="1400" b="1" spc="-100" dirty="0" smtClean="0">
              <a:solidFill>
                <a:srgbClr val="FFC000"/>
              </a:solidFill>
              <a:latin typeface="Calibri" pitchFamily="34" charset="0"/>
              <a:ea typeface="+mj-ea"/>
              <a:cs typeface="+mj-cs"/>
            </a:endParaRPr>
          </a:p>
          <a:p>
            <a:pPr>
              <a:spcBef>
                <a:spcPct val="0"/>
              </a:spcBef>
            </a:pPr>
            <a:r>
              <a:rPr lang="en-US" sz="1400" b="1" spc="-100" dirty="0" smtClean="0">
                <a:solidFill>
                  <a:srgbClr val="FFC000"/>
                </a:solidFill>
                <a:latin typeface="Calibri" pitchFamily="34" charset="0"/>
                <a:ea typeface="+mj-ea"/>
                <a:cs typeface="+mj-cs"/>
              </a:rPr>
              <a:t>Specify:</a:t>
            </a:r>
          </a:p>
          <a:p>
            <a:pPr>
              <a:spcBef>
                <a:spcPct val="0"/>
              </a:spcBef>
            </a:pPr>
            <a:endParaRPr lang="en-US" sz="1400" b="1" spc="-100" dirty="0" smtClean="0">
              <a:solidFill>
                <a:srgbClr val="FFC0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HFP for Ministry Defaults</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Default Standards </a:t>
            </a:r>
            <a:r>
              <a:rPr lang="en-US" sz="1400" b="1" spc="-100" dirty="0" err="1" smtClean="0">
                <a:solidFill>
                  <a:srgbClr val="FFFF00"/>
                </a:solidFill>
                <a:latin typeface="Calibri" pitchFamily="34" charset="0"/>
                <a:ea typeface="+mj-ea"/>
                <a:cs typeface="+mj-cs"/>
              </a:rPr>
              <a:t>Ind</a:t>
            </a:r>
            <a:r>
              <a:rPr lang="en-US" sz="1400" b="1" spc="-100" dirty="0" smtClean="0">
                <a:solidFill>
                  <a:srgbClr val="FFFF00"/>
                </a:solidFill>
                <a:latin typeface="Calibri" pitchFamily="34" charset="0"/>
                <a:ea typeface="+mj-ea"/>
                <a:cs typeface="+mj-cs"/>
              </a:rPr>
              <a:t>: Yes  (MOF Default)</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Regime Status:  Approved</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May search by BEC to narrow options</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endParaRPr lang="en-US" sz="1400" b="1" spc="-100" dirty="0" smtClean="0">
              <a:solidFill>
                <a:srgbClr val="FFFF00"/>
              </a:solidFill>
              <a:latin typeface="Calibri" pitchFamily="34" charset="0"/>
              <a:ea typeface="+mj-ea"/>
              <a:cs typeface="+mj-cs"/>
            </a:endParaRPr>
          </a:p>
        </p:txBody>
      </p:sp>
      <p:sp>
        <p:nvSpPr>
          <p:cNvPr id="6" name="Title 1"/>
          <p:cNvSpPr txBox="1">
            <a:spLocks/>
          </p:cNvSpPr>
          <p:nvPr/>
        </p:nvSpPr>
        <p:spPr>
          <a:xfrm>
            <a:off x="533400" y="0"/>
            <a:ext cx="8839200" cy="1219200"/>
          </a:xfrm>
          <a:prstGeom prst="rect">
            <a:avLst/>
          </a:prstGeom>
        </p:spPr>
        <p:txBody>
          <a:bodyPr vert="horz" anchor="t">
            <a:noAutofit/>
          </a:bodyPr>
          <a:lstStyle/>
          <a:p>
            <a:pPr>
              <a:spcBef>
                <a:spcPct val="0"/>
              </a:spcBef>
              <a:defRPr/>
            </a:pPr>
            <a:r>
              <a:rPr lang="en-US" sz="2400" spc="-100" dirty="0" smtClean="0">
                <a:solidFill>
                  <a:srgbClr val="FFC000"/>
                </a:solidFill>
                <a:latin typeface="Calibri" pitchFamily="34" charset="0"/>
              </a:rPr>
              <a:t>2.</a:t>
            </a:r>
            <a:r>
              <a:rPr lang="en-US" sz="2800" spc="-100" dirty="0" smtClean="0">
                <a:solidFill>
                  <a:srgbClr val="FFC000"/>
                </a:solidFill>
                <a:latin typeface="Calibri" pitchFamily="34" charset="0"/>
              </a:rPr>
              <a:t> </a:t>
            </a:r>
            <a:r>
              <a:rPr lang="en-US" sz="2400" spc="-100" dirty="0" smtClean="0">
                <a:solidFill>
                  <a:srgbClr val="FFC000"/>
                </a:solidFill>
                <a:latin typeface="Calibri" pitchFamily="34" charset="0"/>
              </a:rPr>
              <a:t>Submit ESF for Opening Spatial and Standards Unit(s) with </a:t>
            </a:r>
          </a:p>
          <a:p>
            <a:pPr>
              <a:spcBef>
                <a:spcPct val="0"/>
              </a:spcBef>
              <a:defRPr/>
            </a:pPr>
            <a:r>
              <a:rPr lang="en-US" sz="2400" spc="-100" dirty="0" smtClean="0">
                <a:solidFill>
                  <a:srgbClr val="FFC000"/>
                </a:solidFill>
                <a:latin typeface="Calibri" pitchFamily="34" charset="0"/>
              </a:rPr>
              <a:t>     MOF Default Standards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8" name="Straight Connector 7"/>
          <p:cNvCxnSpPr/>
          <p:nvPr/>
        </p:nvCxnSpPr>
        <p:spPr>
          <a:xfrm>
            <a:off x="6096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28600" y="3352800"/>
            <a:ext cx="2438400" cy="2286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Picture 4"/>
          <p:cNvPicPr>
            <a:picLocks noChangeAspect="1" noChangeArrowheads="1"/>
          </p:cNvPicPr>
          <p:nvPr/>
        </p:nvPicPr>
        <p:blipFill>
          <a:blip r:embed="rId3" cstate="print"/>
          <a:srcRect/>
          <a:stretch>
            <a:fillRect/>
          </a:stretch>
        </p:blipFill>
        <p:spPr bwMode="auto">
          <a:xfrm>
            <a:off x="228600" y="914400"/>
            <a:ext cx="6234660" cy="1343025"/>
          </a:xfrm>
          <a:prstGeom prst="rect">
            <a:avLst/>
          </a:prstGeom>
          <a:noFill/>
          <a:ln w="9525">
            <a:noFill/>
            <a:miter lim="800000"/>
            <a:headEnd/>
            <a:tailEnd/>
          </a:ln>
        </p:spPr>
      </p:pic>
      <p:sp>
        <p:nvSpPr>
          <p:cNvPr id="14" name="Rectangle 13"/>
          <p:cNvSpPr/>
          <p:nvPr/>
        </p:nvSpPr>
        <p:spPr>
          <a:xfrm>
            <a:off x="2895600" y="3886200"/>
            <a:ext cx="1447800" cy="3048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600" y="4495800"/>
            <a:ext cx="1600200" cy="2286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H="1" flipV="1">
            <a:off x="2743200" y="3429000"/>
            <a:ext cx="3505200" cy="457200"/>
          </a:xfrm>
          <a:prstGeom prst="straightConnector1">
            <a:avLst/>
          </a:prstGeom>
          <a:ln w="2540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4419600" y="4038600"/>
            <a:ext cx="1905000" cy="304800"/>
          </a:xfrm>
          <a:prstGeom prst="straightConnector1">
            <a:avLst/>
          </a:prstGeom>
          <a:ln w="2540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81200" y="4648200"/>
            <a:ext cx="4191000" cy="76200"/>
          </a:xfrm>
          <a:prstGeom prst="straightConnector1">
            <a:avLst/>
          </a:prstGeom>
          <a:ln w="2540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4800600" y="990600"/>
            <a:ext cx="3962400" cy="34290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600" b="1" spc="-100" dirty="0" smtClean="0">
                <a:solidFill>
                  <a:srgbClr val="FFFF00"/>
                </a:solidFill>
                <a:latin typeface="Calibri" pitchFamily="34" charset="0"/>
                <a:ea typeface="+mj-ea"/>
                <a:cs typeface="+mj-cs"/>
              </a:rPr>
              <a:t>Resource Practices Branch have default standards that are based on FDP Stocking Standards.</a:t>
            </a:r>
          </a:p>
          <a:p>
            <a:pPr>
              <a:spcBef>
                <a:spcPct val="0"/>
              </a:spcBef>
            </a:pPr>
            <a:endParaRPr lang="en-US" sz="1600" b="1" spc="-100" dirty="0" smtClean="0">
              <a:solidFill>
                <a:srgbClr val="FFFF00"/>
              </a:solidFill>
              <a:latin typeface="Calibri" pitchFamily="34" charset="0"/>
              <a:ea typeface="+mj-ea"/>
              <a:cs typeface="+mj-cs"/>
            </a:endParaRPr>
          </a:p>
          <a:p>
            <a:pPr>
              <a:spcBef>
                <a:spcPct val="0"/>
              </a:spcBef>
            </a:pPr>
            <a:r>
              <a:rPr lang="en-US" sz="1600" b="1" spc="-100" dirty="0" smtClean="0">
                <a:solidFill>
                  <a:srgbClr val="FFFF00"/>
                </a:solidFill>
                <a:latin typeface="Calibri" pitchFamily="34" charset="0"/>
                <a:ea typeface="+mj-ea"/>
                <a:cs typeface="+mj-cs"/>
              </a:rPr>
              <a:t>These are recommended for use for Carbon Offset Projects.</a:t>
            </a:r>
          </a:p>
          <a:p>
            <a:pPr>
              <a:spcBef>
                <a:spcPct val="0"/>
              </a:spcBef>
            </a:pPr>
            <a:endParaRPr lang="en-US" sz="1600" b="1" spc="-100" dirty="0" smtClean="0">
              <a:solidFill>
                <a:srgbClr val="FFFF00"/>
              </a:solidFill>
              <a:latin typeface="Calibri" pitchFamily="34" charset="0"/>
              <a:ea typeface="+mj-ea"/>
              <a:cs typeface="+mj-cs"/>
            </a:endParaRPr>
          </a:p>
          <a:p>
            <a:pPr>
              <a:spcBef>
                <a:spcPct val="0"/>
              </a:spcBef>
            </a:pPr>
            <a:r>
              <a:rPr lang="en-US" sz="1600" b="1" spc="-100" dirty="0" smtClean="0">
                <a:solidFill>
                  <a:srgbClr val="FFFF00"/>
                </a:solidFill>
                <a:latin typeface="Calibri" pitchFamily="34" charset="0"/>
                <a:ea typeface="+mj-ea"/>
                <a:cs typeface="+mj-cs"/>
              </a:rPr>
              <a:t>Standards ID numbers are used for Standards Unit ‘s Stocking Standards  for ESF submission as  &lt;</a:t>
            </a:r>
            <a:r>
              <a:rPr lang="en-US" sz="1600" b="1" spc="-100" dirty="0" err="1" smtClean="0">
                <a:solidFill>
                  <a:srgbClr val="FFFF00"/>
                </a:solidFill>
                <a:latin typeface="Calibri" pitchFamily="34" charset="0"/>
                <a:ea typeface="+mj-ea"/>
                <a:cs typeface="+mj-cs"/>
              </a:rPr>
              <a:t>rst:standardRegimeID</a:t>
            </a:r>
            <a:r>
              <a:rPr lang="en-US" sz="1600" b="1" spc="-100" dirty="0" smtClean="0">
                <a:solidFill>
                  <a:srgbClr val="FFFF00"/>
                </a:solidFill>
                <a:latin typeface="Calibri" pitchFamily="34" charset="0"/>
                <a:ea typeface="+mj-ea"/>
                <a:cs typeface="+mj-cs"/>
              </a:rPr>
              <a:t>&gt;</a:t>
            </a:r>
          </a:p>
          <a:p>
            <a:pPr>
              <a:spcBef>
                <a:spcPct val="0"/>
              </a:spcBef>
            </a:pPr>
            <a:endParaRPr lang="en-US" sz="1600" b="1" spc="-100" dirty="0" smtClean="0">
              <a:solidFill>
                <a:srgbClr val="FFFF00"/>
              </a:solidFill>
              <a:latin typeface="Calibri" pitchFamily="34" charset="0"/>
              <a:ea typeface="+mj-ea"/>
              <a:cs typeface="+mj-cs"/>
            </a:endParaRPr>
          </a:p>
          <a:p>
            <a:pPr>
              <a:spcBef>
                <a:spcPct val="0"/>
              </a:spcBef>
            </a:pPr>
            <a:r>
              <a:rPr lang="en-US" sz="1600" b="1" spc="-100" dirty="0" smtClean="0">
                <a:solidFill>
                  <a:srgbClr val="FFFF00"/>
                </a:solidFill>
                <a:latin typeface="Calibri" pitchFamily="34" charset="0"/>
                <a:ea typeface="+mj-ea"/>
                <a:cs typeface="+mj-cs"/>
              </a:rPr>
              <a:t>Resource Practices  Branch’s  Default Standards may be used by any Org Unit and any Clients for Carbon Offset Projects.</a:t>
            </a:r>
          </a:p>
        </p:txBody>
      </p:sp>
      <p:sp>
        <p:nvSpPr>
          <p:cNvPr id="6" name="Title 1"/>
          <p:cNvSpPr txBox="1">
            <a:spLocks/>
          </p:cNvSpPr>
          <p:nvPr/>
        </p:nvSpPr>
        <p:spPr>
          <a:xfrm>
            <a:off x="533400" y="0"/>
            <a:ext cx="8839200" cy="1219200"/>
          </a:xfrm>
          <a:prstGeom prst="rect">
            <a:avLst/>
          </a:prstGeom>
        </p:spPr>
        <p:txBody>
          <a:bodyPr vert="horz" anchor="t">
            <a:noAutofit/>
          </a:bodyPr>
          <a:lstStyle/>
          <a:p>
            <a:pPr>
              <a:spcBef>
                <a:spcPct val="0"/>
              </a:spcBef>
              <a:defRPr/>
            </a:pPr>
            <a:r>
              <a:rPr lang="en-US" sz="2400" spc="-100" dirty="0" smtClean="0">
                <a:solidFill>
                  <a:srgbClr val="FFC000"/>
                </a:solidFill>
                <a:latin typeface="Calibri" pitchFamily="34" charset="0"/>
              </a:rPr>
              <a:t>2.</a:t>
            </a:r>
            <a:r>
              <a:rPr lang="en-US" sz="2800" spc="-100" dirty="0" smtClean="0">
                <a:solidFill>
                  <a:srgbClr val="FFC000"/>
                </a:solidFill>
                <a:latin typeface="Calibri" pitchFamily="34" charset="0"/>
              </a:rPr>
              <a:t> </a:t>
            </a:r>
            <a:r>
              <a:rPr lang="en-US" sz="2400" spc="-100" dirty="0" smtClean="0">
                <a:solidFill>
                  <a:srgbClr val="FFC000"/>
                </a:solidFill>
                <a:latin typeface="Calibri" pitchFamily="34" charset="0"/>
              </a:rPr>
              <a:t>Submit ESF for Opening Spatial and Standards Unit(s) with </a:t>
            </a:r>
          </a:p>
          <a:p>
            <a:pPr>
              <a:spcBef>
                <a:spcPct val="0"/>
              </a:spcBef>
              <a:defRPr/>
            </a:pPr>
            <a:r>
              <a:rPr lang="en-US" sz="2400" spc="-100" dirty="0" smtClean="0">
                <a:solidFill>
                  <a:srgbClr val="FFC000"/>
                </a:solidFill>
                <a:latin typeface="Calibri" pitchFamily="34" charset="0"/>
              </a:rPr>
              <a:t>     MOF Default Standards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8" name="Straight Connector 7"/>
          <p:cNvCxnSpPr/>
          <p:nvPr/>
        </p:nvCxnSpPr>
        <p:spPr>
          <a:xfrm>
            <a:off x="6096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28600" y="3352800"/>
            <a:ext cx="2438400" cy="2286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895600" y="3886200"/>
            <a:ext cx="1447800" cy="3048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600" y="4495800"/>
            <a:ext cx="1600200" cy="2286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p:cNvPicPr>
            <a:picLocks noChangeAspect="1" noChangeArrowheads="1"/>
          </p:cNvPicPr>
          <p:nvPr/>
        </p:nvPicPr>
        <p:blipFill>
          <a:blip r:embed="rId2" cstate="print"/>
          <a:srcRect/>
          <a:stretch>
            <a:fillRect/>
          </a:stretch>
        </p:blipFill>
        <p:spPr bwMode="auto">
          <a:xfrm>
            <a:off x="152400" y="3962400"/>
            <a:ext cx="4399555" cy="3483273"/>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152400" y="838200"/>
            <a:ext cx="4343400" cy="3192217"/>
          </a:xfrm>
          <a:prstGeom prst="rect">
            <a:avLst/>
          </a:prstGeom>
          <a:noFill/>
          <a:ln w="9525">
            <a:noFill/>
            <a:miter lim="800000"/>
            <a:headEnd/>
            <a:tailEnd/>
          </a:ln>
        </p:spPr>
      </p:pic>
      <p:sp>
        <p:nvSpPr>
          <p:cNvPr id="17" name="Rectangle 16"/>
          <p:cNvSpPr/>
          <p:nvPr/>
        </p:nvSpPr>
        <p:spPr>
          <a:xfrm>
            <a:off x="152400" y="1219200"/>
            <a:ext cx="1981200" cy="2286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p:cNvPicPr>
            <a:picLocks noChangeAspect="1" noChangeArrowheads="1"/>
          </p:cNvPicPr>
          <p:nvPr/>
        </p:nvPicPr>
        <p:blipFill>
          <a:blip r:embed="rId4" cstate="print"/>
          <a:srcRect/>
          <a:stretch>
            <a:fillRect/>
          </a:stretch>
        </p:blipFill>
        <p:spPr bwMode="auto">
          <a:xfrm>
            <a:off x="4953000" y="4495800"/>
            <a:ext cx="3571875" cy="216217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4953000" y="762000"/>
            <a:ext cx="3962400" cy="34290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Software example uses EzLink</a:t>
            </a:r>
            <a:r>
              <a:rPr lang="en-US" sz="1400" b="1" spc="-100" baseline="30000" dirty="0" smtClean="0">
                <a:solidFill>
                  <a:srgbClr val="FFFF00"/>
                </a:solidFill>
                <a:latin typeface="Calibri" pitchFamily="34" charset="0"/>
                <a:ea typeface="+mj-ea"/>
                <a:cs typeface="+mj-cs"/>
              </a:rPr>
              <a:t>1</a:t>
            </a:r>
            <a:r>
              <a:rPr lang="en-US" sz="1400" b="1" spc="-100" dirty="0" smtClean="0">
                <a:solidFill>
                  <a:srgbClr val="FFFF00"/>
                </a:solidFill>
                <a:latin typeface="Calibri" pitchFamily="34" charset="0"/>
                <a:ea typeface="+mj-ea"/>
                <a:cs typeface="+mj-cs"/>
              </a:rPr>
              <a:t> for illustration purpose of </a:t>
            </a:r>
          </a:p>
          <a:p>
            <a:pPr>
              <a:spcBef>
                <a:spcPct val="0"/>
              </a:spcBef>
            </a:pPr>
            <a:r>
              <a:rPr lang="en-US" sz="1400" b="1" spc="-100" dirty="0" smtClean="0">
                <a:solidFill>
                  <a:srgbClr val="FFFF00"/>
                </a:solidFill>
                <a:latin typeface="Calibri" pitchFamily="34" charset="0"/>
                <a:ea typeface="+mj-ea"/>
                <a:cs typeface="+mj-cs"/>
              </a:rPr>
              <a:t>ESF set-up</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Opening ID created from online process is used for submission</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“U”- Update will be used for include new SUs to existing Opening</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No data is required  for opening definition unless you want to update .</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C000"/>
                </a:solidFill>
                <a:latin typeface="Calibri" pitchFamily="34" charset="0"/>
                <a:ea typeface="+mj-ea"/>
                <a:cs typeface="+mj-cs"/>
              </a:rPr>
              <a:t>Site Plan Exemption is set to “N”</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C000"/>
                </a:solidFill>
                <a:latin typeface="Calibri" pitchFamily="34" charset="0"/>
                <a:ea typeface="+mj-ea"/>
                <a:cs typeface="+mj-cs"/>
              </a:rPr>
              <a:t>Opening Spatial represented all carbon treated areas included in Opening Definition</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Standards Unit(s) is included with mandatory Data:</a:t>
            </a:r>
          </a:p>
          <a:p>
            <a:pPr lvl="1">
              <a:spcBef>
                <a:spcPct val="0"/>
              </a:spcBef>
            </a:pPr>
            <a:r>
              <a:rPr lang="en-US" sz="1400" b="1" spc="-100" dirty="0" smtClean="0">
                <a:solidFill>
                  <a:srgbClr val="FFC000"/>
                </a:solidFill>
                <a:latin typeface="Calibri" pitchFamily="34" charset="0"/>
                <a:ea typeface="+mj-ea"/>
                <a:cs typeface="+mj-cs"/>
              </a:rPr>
              <a:t>Standards Unit ID</a:t>
            </a:r>
          </a:p>
          <a:p>
            <a:pPr lvl="1">
              <a:spcBef>
                <a:spcPct val="0"/>
              </a:spcBef>
            </a:pPr>
            <a:r>
              <a:rPr lang="en-US" sz="1400" b="1" spc="-100" dirty="0" smtClean="0">
                <a:solidFill>
                  <a:srgbClr val="FFC000"/>
                </a:solidFill>
                <a:latin typeface="Calibri" pitchFamily="34" charset="0"/>
                <a:ea typeface="+mj-ea"/>
                <a:cs typeface="+mj-cs"/>
              </a:rPr>
              <a:t>Net Area</a:t>
            </a:r>
          </a:p>
          <a:p>
            <a:pPr lvl="1">
              <a:spcBef>
                <a:spcPct val="0"/>
              </a:spcBef>
            </a:pPr>
            <a:r>
              <a:rPr lang="en-US" sz="1400" b="1" spc="-100" dirty="0" smtClean="0">
                <a:solidFill>
                  <a:srgbClr val="FFC000"/>
                </a:solidFill>
                <a:latin typeface="Calibri" pitchFamily="34" charset="0"/>
                <a:ea typeface="+mj-ea"/>
                <a:cs typeface="+mj-cs"/>
              </a:rPr>
              <a:t>BEC</a:t>
            </a:r>
          </a:p>
          <a:p>
            <a:pPr lvl="1">
              <a:spcBef>
                <a:spcPct val="0"/>
              </a:spcBef>
            </a:pPr>
            <a:r>
              <a:rPr lang="en-US" sz="1400" b="1" spc="-100" dirty="0" smtClean="0">
                <a:solidFill>
                  <a:srgbClr val="FFC000"/>
                </a:solidFill>
                <a:latin typeface="Calibri" pitchFamily="34" charset="0"/>
                <a:ea typeface="+mj-ea"/>
                <a:cs typeface="+mj-cs"/>
              </a:rPr>
              <a:t>Maximum Soil Disturbance</a:t>
            </a:r>
          </a:p>
          <a:p>
            <a:pPr lvl="1">
              <a:spcBef>
                <a:spcPct val="0"/>
              </a:spcBef>
            </a:pPr>
            <a:r>
              <a:rPr lang="en-US" sz="1400" b="1" spc="-100" dirty="0" smtClean="0">
                <a:solidFill>
                  <a:srgbClr val="FFC000"/>
                </a:solidFill>
                <a:latin typeface="Calibri" pitchFamily="34" charset="0"/>
                <a:ea typeface="+mj-ea"/>
                <a:cs typeface="+mj-cs"/>
              </a:rPr>
              <a:t>Valid Standards Regime ID (use Ministry FDP Default Stocking Standard)</a:t>
            </a:r>
          </a:p>
          <a:p>
            <a:pPr lvl="1">
              <a:spcBef>
                <a:spcPct val="0"/>
              </a:spcBef>
            </a:pPr>
            <a:r>
              <a:rPr lang="en-US" sz="1400" b="1" spc="-100" dirty="0" smtClean="0">
                <a:solidFill>
                  <a:srgbClr val="FFC000"/>
                </a:solidFill>
                <a:latin typeface="Calibri" pitchFamily="34" charset="0"/>
                <a:ea typeface="+mj-ea"/>
                <a:cs typeface="+mj-cs"/>
              </a:rPr>
              <a:t>SU boundary(s)</a:t>
            </a:r>
          </a:p>
          <a:p>
            <a:pPr>
              <a:spcBef>
                <a:spcPct val="0"/>
              </a:spcBef>
            </a:pPr>
            <a:endParaRPr lang="en-US" sz="1400" b="1" spc="-100" dirty="0" smtClean="0">
              <a:solidFill>
                <a:srgbClr val="FFFF00"/>
              </a:solidFill>
              <a:latin typeface="Calibri" pitchFamily="34" charset="0"/>
              <a:ea typeface="+mj-ea"/>
              <a:cs typeface="+mj-cs"/>
            </a:endParaRPr>
          </a:p>
          <a:p>
            <a:pPr>
              <a:spcBef>
                <a:spcPct val="0"/>
              </a:spcBef>
            </a:pPr>
            <a:r>
              <a:rPr lang="en-US" sz="1200" spc="-100" baseline="30000" dirty="0" smtClean="0">
                <a:solidFill>
                  <a:srgbClr val="FFFF00"/>
                </a:solidFill>
                <a:latin typeface="Calibri" pitchFamily="34" charset="0"/>
                <a:ea typeface="+mj-ea"/>
                <a:cs typeface="+mj-cs"/>
              </a:rPr>
              <a:t>1</a:t>
            </a:r>
            <a:r>
              <a:rPr lang="en-US" sz="1200" spc="-100" dirty="0" smtClean="0">
                <a:solidFill>
                  <a:srgbClr val="FFFF00"/>
                </a:solidFill>
                <a:latin typeface="Calibri" pitchFamily="34" charset="0"/>
                <a:ea typeface="+mj-ea"/>
                <a:cs typeface="+mj-cs"/>
              </a:rPr>
              <a:t> </a:t>
            </a:r>
            <a:r>
              <a:rPr lang="en-US" sz="1200" spc="-100" dirty="0" err="1" smtClean="0">
                <a:solidFill>
                  <a:srgbClr val="FFFF00"/>
                </a:solidFill>
                <a:latin typeface="Calibri" pitchFamily="34" charset="0"/>
                <a:ea typeface="+mj-ea"/>
                <a:cs typeface="+mj-cs"/>
              </a:rPr>
              <a:t>Ezlink</a:t>
            </a:r>
            <a:r>
              <a:rPr lang="en-US" sz="1200" spc="-100" dirty="0" smtClean="0">
                <a:solidFill>
                  <a:srgbClr val="FFFF00"/>
                </a:solidFill>
                <a:latin typeface="Calibri" pitchFamily="34" charset="0"/>
                <a:ea typeface="+mj-ea"/>
                <a:cs typeface="+mj-cs"/>
              </a:rPr>
              <a:t> is a propriety software.  There are other software that maybe used to create ESF submission.</a:t>
            </a:r>
          </a:p>
        </p:txBody>
      </p:sp>
      <p:sp>
        <p:nvSpPr>
          <p:cNvPr id="6" name="Title 1"/>
          <p:cNvSpPr txBox="1">
            <a:spLocks/>
          </p:cNvSpPr>
          <p:nvPr/>
        </p:nvSpPr>
        <p:spPr>
          <a:xfrm>
            <a:off x="533400" y="0"/>
            <a:ext cx="8839200" cy="1219200"/>
          </a:xfrm>
          <a:prstGeom prst="rect">
            <a:avLst/>
          </a:prstGeom>
        </p:spPr>
        <p:txBody>
          <a:bodyPr vert="horz" anchor="t">
            <a:noAutofit/>
          </a:bodyPr>
          <a:lstStyle/>
          <a:p>
            <a:pPr>
              <a:spcBef>
                <a:spcPct val="0"/>
              </a:spcBef>
              <a:defRPr/>
            </a:pPr>
            <a:r>
              <a:rPr lang="en-US" sz="2400" spc="-100" dirty="0" smtClean="0">
                <a:solidFill>
                  <a:srgbClr val="FFC000"/>
                </a:solidFill>
                <a:latin typeface="Calibri" pitchFamily="34" charset="0"/>
              </a:rPr>
              <a:t>2.</a:t>
            </a:r>
            <a:r>
              <a:rPr lang="en-US" sz="2800" spc="-100" dirty="0" smtClean="0">
                <a:solidFill>
                  <a:srgbClr val="FFC000"/>
                </a:solidFill>
                <a:latin typeface="Calibri" pitchFamily="34" charset="0"/>
              </a:rPr>
              <a:t> </a:t>
            </a:r>
            <a:r>
              <a:rPr lang="en-US" sz="2400" spc="-100" dirty="0" smtClean="0">
                <a:solidFill>
                  <a:srgbClr val="FFC000"/>
                </a:solidFill>
                <a:latin typeface="Calibri" pitchFamily="34" charset="0"/>
              </a:rPr>
              <a:t>Submit ESF for Opening Spatial and Standards Unit(s) with </a:t>
            </a:r>
          </a:p>
          <a:p>
            <a:pPr>
              <a:spcBef>
                <a:spcPct val="0"/>
              </a:spcBef>
              <a:defRPr/>
            </a:pPr>
            <a:r>
              <a:rPr lang="en-US" sz="2400" spc="-100" dirty="0" smtClean="0">
                <a:solidFill>
                  <a:srgbClr val="FFC000"/>
                </a:solidFill>
                <a:latin typeface="Calibri" pitchFamily="34" charset="0"/>
              </a:rPr>
              <a:t>     MOF Default Standards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8" name="Straight Connector 7"/>
          <p:cNvCxnSpPr/>
          <p:nvPr/>
        </p:nvCxnSpPr>
        <p:spPr>
          <a:xfrm>
            <a:off x="6096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a:blip r:embed="rId2" cstate="print"/>
          <a:srcRect/>
          <a:stretch>
            <a:fillRect/>
          </a:stretch>
        </p:blipFill>
        <p:spPr bwMode="auto">
          <a:xfrm>
            <a:off x="0" y="914400"/>
            <a:ext cx="4953000" cy="325447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0" y="3733800"/>
            <a:ext cx="4953000" cy="3272642"/>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3733800" y="838200"/>
            <a:ext cx="5105400" cy="32004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600" b="1" spc="-100" dirty="0" smtClean="0">
                <a:solidFill>
                  <a:srgbClr val="FFFF00"/>
                </a:solidFill>
                <a:latin typeface="Calibri" pitchFamily="34" charset="0"/>
                <a:ea typeface="+mj-ea"/>
                <a:cs typeface="+mj-cs"/>
              </a:rPr>
              <a:t>XML  must  contain:</a:t>
            </a:r>
          </a:p>
          <a:p>
            <a:pPr>
              <a:spcBef>
                <a:spcPct val="0"/>
              </a:spcBef>
            </a:pPr>
            <a:endParaRPr lang="en-US" sz="1600" b="1" spc="-100" dirty="0" smtClean="0">
              <a:solidFill>
                <a:srgbClr val="FFFF00"/>
              </a:solidFill>
              <a:latin typeface="Calibri" pitchFamily="34" charset="0"/>
              <a:ea typeface="+mj-ea"/>
              <a:cs typeface="+mj-cs"/>
            </a:endParaRPr>
          </a:p>
          <a:p>
            <a:pPr marL="342900" indent="-342900">
              <a:spcBef>
                <a:spcPts val="300"/>
              </a:spcBef>
              <a:buFont typeface="Arial" pitchFamily="34" charset="0"/>
              <a:buChar char="•"/>
            </a:pPr>
            <a:r>
              <a:rPr lang="en-US" sz="1400" b="1" spc="-100" dirty="0" smtClean="0">
                <a:solidFill>
                  <a:srgbClr val="FFFF00"/>
                </a:solidFill>
                <a:latin typeface="Calibri" pitchFamily="34" charset="0"/>
                <a:ea typeface="+mj-ea"/>
                <a:cs typeface="+mj-cs"/>
              </a:rPr>
              <a:t>Meta-data of submitter who is authorized to submit to RESULTS</a:t>
            </a:r>
          </a:p>
          <a:p>
            <a:pPr marL="342900" indent="-342900">
              <a:spcBef>
                <a:spcPts val="300"/>
              </a:spcBef>
              <a:buFont typeface="Arial" pitchFamily="34" charset="0"/>
              <a:buChar char="•"/>
            </a:pPr>
            <a:r>
              <a:rPr lang="en-US" sz="1400" b="1" spc="-100" dirty="0" smtClean="0">
                <a:solidFill>
                  <a:srgbClr val="FFFF00"/>
                </a:solidFill>
                <a:latin typeface="Calibri" pitchFamily="34" charset="0"/>
                <a:ea typeface="+mj-ea"/>
                <a:cs typeface="+mj-cs"/>
              </a:rPr>
              <a:t>Key – use Opening ID as the key</a:t>
            </a:r>
          </a:p>
          <a:p>
            <a:pPr marL="342900" indent="-342900">
              <a:spcBef>
                <a:spcPts val="300"/>
              </a:spcBef>
              <a:buFont typeface="Arial" pitchFamily="34" charset="0"/>
              <a:buChar char="•"/>
            </a:pPr>
            <a:r>
              <a:rPr lang="en-US" sz="1400" b="1" spc="-100" dirty="0" smtClean="0">
                <a:solidFill>
                  <a:srgbClr val="FFFF00"/>
                </a:solidFill>
                <a:latin typeface="Calibri" pitchFamily="34" charset="0"/>
                <a:ea typeface="+mj-ea"/>
                <a:cs typeface="+mj-cs"/>
              </a:rPr>
              <a:t>Action Code of “U” to update the standards unit component</a:t>
            </a:r>
          </a:p>
          <a:p>
            <a:pPr marL="342900" indent="-342900">
              <a:spcBef>
                <a:spcPts val="300"/>
              </a:spcBef>
              <a:buFont typeface="Arial" pitchFamily="34" charset="0"/>
              <a:buChar char="•"/>
            </a:pPr>
            <a:r>
              <a:rPr lang="en-US" sz="1400" b="1" spc="-100" dirty="0" smtClean="0">
                <a:solidFill>
                  <a:srgbClr val="FFFF00"/>
                </a:solidFill>
                <a:latin typeface="Calibri" pitchFamily="34" charset="0"/>
                <a:ea typeface="+mj-ea"/>
                <a:cs typeface="+mj-cs"/>
              </a:rPr>
              <a:t>Site Plan Exempt Indicator as “N”</a:t>
            </a:r>
          </a:p>
          <a:p>
            <a:pPr marL="342900" indent="-342900">
              <a:spcBef>
                <a:spcPts val="300"/>
              </a:spcBef>
              <a:buFont typeface="Arial" pitchFamily="34" charset="0"/>
              <a:buChar char="•"/>
            </a:pPr>
            <a:r>
              <a:rPr lang="en-US" sz="1400" b="1" spc="-100" dirty="0" smtClean="0">
                <a:solidFill>
                  <a:srgbClr val="FFFF00"/>
                </a:solidFill>
                <a:latin typeface="Calibri" pitchFamily="34" charset="0"/>
                <a:ea typeface="+mj-ea"/>
                <a:cs typeface="+mj-cs"/>
              </a:rPr>
              <a:t>Opening Spatial – comprise of all treatment reported for the carbon offset project </a:t>
            </a:r>
          </a:p>
          <a:p>
            <a:pPr marL="342900" indent="-342900">
              <a:spcBef>
                <a:spcPts val="300"/>
              </a:spcBef>
              <a:buFont typeface="Arial" pitchFamily="34" charset="0"/>
              <a:buChar char="•"/>
            </a:pPr>
            <a:r>
              <a:rPr lang="en-US" sz="1400" b="1" spc="-100" dirty="0" smtClean="0">
                <a:solidFill>
                  <a:srgbClr val="FFFF00"/>
                </a:solidFill>
                <a:latin typeface="Calibri" pitchFamily="34" charset="0"/>
                <a:ea typeface="+mj-ea"/>
                <a:cs typeface="+mj-cs"/>
              </a:rPr>
              <a:t>Standards Unit(s) – comprised of the treatment area as the Net Area, BEC, Max. Allowable Soil Disturbance, and Standards Regime ID approved for use  (use Ministry FDP Stocking Standard Defaults), and Standards Unit(s) spatial.</a:t>
            </a:r>
          </a:p>
        </p:txBody>
      </p:sp>
      <p:sp>
        <p:nvSpPr>
          <p:cNvPr id="6" name="Title 1"/>
          <p:cNvSpPr txBox="1">
            <a:spLocks/>
          </p:cNvSpPr>
          <p:nvPr/>
        </p:nvSpPr>
        <p:spPr>
          <a:xfrm>
            <a:off x="533400" y="0"/>
            <a:ext cx="8839200" cy="1219200"/>
          </a:xfrm>
          <a:prstGeom prst="rect">
            <a:avLst/>
          </a:prstGeom>
        </p:spPr>
        <p:txBody>
          <a:bodyPr vert="horz" anchor="t">
            <a:noAutofit/>
          </a:bodyPr>
          <a:lstStyle/>
          <a:p>
            <a:pPr>
              <a:spcBef>
                <a:spcPct val="0"/>
              </a:spcBef>
              <a:defRPr/>
            </a:pPr>
            <a:r>
              <a:rPr lang="en-US" sz="2400" spc="-100" dirty="0" smtClean="0">
                <a:solidFill>
                  <a:srgbClr val="FFC000"/>
                </a:solidFill>
                <a:latin typeface="Calibri" pitchFamily="34" charset="0"/>
              </a:rPr>
              <a:t>2.</a:t>
            </a:r>
            <a:r>
              <a:rPr lang="en-US" sz="2800" spc="-100" dirty="0" smtClean="0">
                <a:solidFill>
                  <a:srgbClr val="FFC000"/>
                </a:solidFill>
                <a:latin typeface="Calibri" pitchFamily="34" charset="0"/>
              </a:rPr>
              <a:t> </a:t>
            </a:r>
            <a:r>
              <a:rPr lang="en-US" sz="2400" spc="-100" dirty="0" smtClean="0">
                <a:solidFill>
                  <a:srgbClr val="FFC000"/>
                </a:solidFill>
                <a:latin typeface="Calibri" pitchFamily="34" charset="0"/>
              </a:rPr>
              <a:t>Submit ESF for Opening Spatial and Standards Unit(s) with </a:t>
            </a:r>
          </a:p>
          <a:p>
            <a:pPr>
              <a:spcBef>
                <a:spcPct val="0"/>
              </a:spcBef>
              <a:defRPr/>
            </a:pPr>
            <a:r>
              <a:rPr lang="en-US" sz="2400" spc="-100" dirty="0" smtClean="0">
                <a:solidFill>
                  <a:srgbClr val="FFC000"/>
                </a:solidFill>
                <a:latin typeface="Calibri" pitchFamily="34" charset="0"/>
              </a:rPr>
              <a:t>     MOF Default Standards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8" name="Straight Connector 7"/>
          <p:cNvCxnSpPr/>
          <p:nvPr/>
        </p:nvCxnSpPr>
        <p:spPr>
          <a:xfrm>
            <a:off x="6096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pic>
        <p:nvPicPr>
          <p:cNvPr id="3077" name="Picture 5"/>
          <p:cNvPicPr>
            <a:picLocks noChangeAspect="1" noChangeArrowheads="1"/>
          </p:cNvPicPr>
          <p:nvPr/>
        </p:nvPicPr>
        <p:blipFill>
          <a:blip r:embed="rId2" cstate="print"/>
          <a:srcRect/>
          <a:stretch>
            <a:fillRect/>
          </a:stretch>
        </p:blipFill>
        <p:spPr bwMode="auto">
          <a:xfrm>
            <a:off x="3886200" y="4114800"/>
            <a:ext cx="5110500" cy="2514600"/>
          </a:xfrm>
          <a:prstGeom prst="rect">
            <a:avLst/>
          </a:prstGeom>
          <a:noFill/>
          <a:ln w="9525">
            <a:noFill/>
            <a:miter lim="800000"/>
            <a:headEnd/>
            <a:tailEnd/>
          </a:ln>
        </p:spPr>
      </p:pic>
      <p:pic>
        <p:nvPicPr>
          <p:cNvPr id="3078" name="Picture 6"/>
          <p:cNvPicPr>
            <a:picLocks noChangeAspect="1" noChangeArrowheads="1"/>
          </p:cNvPicPr>
          <p:nvPr/>
        </p:nvPicPr>
        <p:blipFill>
          <a:blip r:embed="rId3" cstate="print"/>
          <a:srcRect/>
          <a:stretch>
            <a:fillRect/>
          </a:stretch>
        </p:blipFill>
        <p:spPr bwMode="auto">
          <a:xfrm>
            <a:off x="0" y="3581400"/>
            <a:ext cx="3276600" cy="2377710"/>
          </a:xfrm>
          <a:prstGeom prst="rect">
            <a:avLst/>
          </a:prstGeom>
          <a:noFill/>
          <a:ln w="9525">
            <a:noFill/>
            <a:miter lim="800000"/>
            <a:headEnd/>
            <a:tailEnd/>
          </a:ln>
        </p:spPr>
      </p:pic>
      <p:pic>
        <p:nvPicPr>
          <p:cNvPr id="3079" name="Picture 7"/>
          <p:cNvPicPr>
            <a:picLocks noChangeAspect="1" noChangeArrowheads="1"/>
          </p:cNvPicPr>
          <p:nvPr/>
        </p:nvPicPr>
        <p:blipFill>
          <a:blip r:embed="rId4" cstate="print"/>
          <a:srcRect/>
          <a:stretch>
            <a:fillRect/>
          </a:stretch>
        </p:blipFill>
        <p:spPr bwMode="auto">
          <a:xfrm>
            <a:off x="0" y="914399"/>
            <a:ext cx="3581400" cy="2560929"/>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685800" y="228600"/>
            <a:ext cx="8839200" cy="1219200"/>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Submission</a:t>
            </a:r>
            <a:r>
              <a:rPr kumimoji="0" lang="en-US" sz="3200" b="0" i="0" u="none" strike="noStrike" kern="1200" cap="none" spc="-100" normalizeH="0" noProof="0" dirty="0" smtClean="0">
                <a:ln>
                  <a:noFill/>
                </a:ln>
                <a:solidFill>
                  <a:srgbClr val="FFFF00"/>
                </a:solidFill>
                <a:effectLst/>
                <a:uLnTx/>
                <a:uFillTx/>
                <a:latin typeface="Calibri" pitchFamily="34" charset="0"/>
                <a:ea typeface="+mj-ea"/>
                <a:cs typeface="+mj-cs"/>
              </a:rPr>
              <a:t> Process</a:t>
            </a:r>
            <a:endPar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27" name="Straight Connector 26"/>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pic>
        <p:nvPicPr>
          <p:cNvPr id="5122" name="Picture 2"/>
          <p:cNvPicPr>
            <a:picLocks noChangeAspect="1" noChangeArrowheads="1"/>
          </p:cNvPicPr>
          <p:nvPr/>
        </p:nvPicPr>
        <p:blipFill>
          <a:blip r:embed="rId2" cstate="print"/>
          <a:srcRect/>
          <a:stretch>
            <a:fillRect/>
          </a:stretch>
        </p:blipFill>
        <p:spPr bwMode="auto">
          <a:xfrm>
            <a:off x="152400" y="838200"/>
            <a:ext cx="4572000" cy="1294726"/>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914400" y="2209800"/>
            <a:ext cx="5712829" cy="3424238"/>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4495800" y="4495800"/>
            <a:ext cx="4495800" cy="2091424"/>
          </a:xfrm>
          <a:prstGeom prst="rect">
            <a:avLst/>
          </a:prstGeom>
          <a:noFill/>
          <a:ln w="9525">
            <a:noFill/>
            <a:miter lim="800000"/>
            <a:headEnd/>
            <a:tailEnd/>
          </a:ln>
        </p:spPr>
      </p:pic>
      <p:sp>
        <p:nvSpPr>
          <p:cNvPr id="8" name="Rectangle 7"/>
          <p:cNvSpPr/>
          <p:nvPr/>
        </p:nvSpPr>
        <p:spPr>
          <a:xfrm>
            <a:off x="6096000" y="5410200"/>
            <a:ext cx="2057400" cy="2286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6629400" y="3429000"/>
            <a:ext cx="2514600" cy="9906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600" b="1" spc="-100" dirty="0" smtClean="0">
                <a:solidFill>
                  <a:srgbClr val="FFFF00"/>
                </a:solidFill>
                <a:latin typeface="Calibri" pitchFamily="34" charset="0"/>
                <a:ea typeface="+mj-ea"/>
                <a:cs typeface="+mj-cs"/>
              </a:rPr>
              <a:t>Must specify Submission Type: Opening Submission</a:t>
            </a:r>
          </a:p>
        </p:txBody>
      </p:sp>
      <p:cxnSp>
        <p:nvCxnSpPr>
          <p:cNvPr id="10" name="Straight Arrow Connector 9"/>
          <p:cNvCxnSpPr/>
          <p:nvPr/>
        </p:nvCxnSpPr>
        <p:spPr>
          <a:xfrm flipH="1">
            <a:off x="7086600" y="4267200"/>
            <a:ext cx="228600" cy="1066800"/>
          </a:xfrm>
          <a:prstGeom prst="straightConnector1">
            <a:avLst/>
          </a:prstGeom>
          <a:ln w="2540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685800" y="228600"/>
            <a:ext cx="8839200" cy="1219200"/>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Submission</a:t>
            </a:r>
            <a:r>
              <a:rPr kumimoji="0" lang="en-US" sz="3200" b="0" i="0" u="none" strike="noStrike" kern="1200" cap="none" spc="-100" normalizeH="0" noProof="0" dirty="0" smtClean="0">
                <a:ln>
                  <a:noFill/>
                </a:ln>
                <a:solidFill>
                  <a:srgbClr val="FFFF00"/>
                </a:solidFill>
                <a:effectLst/>
                <a:uLnTx/>
                <a:uFillTx/>
                <a:latin typeface="Calibri" pitchFamily="34" charset="0"/>
                <a:ea typeface="+mj-ea"/>
                <a:cs typeface="+mj-cs"/>
              </a:rPr>
              <a:t> Process</a:t>
            </a:r>
            <a:endPar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27" name="Straight Connector 26"/>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pic>
        <p:nvPicPr>
          <p:cNvPr id="6146" name="Picture 2"/>
          <p:cNvPicPr>
            <a:picLocks noChangeAspect="1" noChangeArrowheads="1"/>
          </p:cNvPicPr>
          <p:nvPr/>
        </p:nvPicPr>
        <p:blipFill>
          <a:blip r:embed="rId2" cstate="print"/>
          <a:srcRect/>
          <a:stretch>
            <a:fillRect/>
          </a:stretch>
        </p:blipFill>
        <p:spPr bwMode="auto">
          <a:xfrm>
            <a:off x="304800" y="914400"/>
            <a:ext cx="4987239" cy="4383741"/>
          </a:xfrm>
          <a:prstGeom prst="rect">
            <a:avLst/>
          </a:prstGeom>
          <a:noFill/>
          <a:ln w="9525">
            <a:noFill/>
            <a:miter lim="800000"/>
            <a:headEnd/>
            <a:tailEnd/>
          </a:ln>
        </p:spPr>
      </p:pic>
      <p:sp>
        <p:nvSpPr>
          <p:cNvPr id="8" name="Rectangle 7"/>
          <p:cNvSpPr/>
          <p:nvPr/>
        </p:nvSpPr>
        <p:spPr>
          <a:xfrm>
            <a:off x="533400" y="4495800"/>
            <a:ext cx="1447800" cy="1524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7" name="Picture 3"/>
          <p:cNvPicPr>
            <a:picLocks noChangeAspect="1" noChangeArrowheads="1"/>
          </p:cNvPicPr>
          <p:nvPr/>
        </p:nvPicPr>
        <p:blipFill>
          <a:blip r:embed="rId3" cstate="print"/>
          <a:srcRect/>
          <a:stretch>
            <a:fillRect/>
          </a:stretch>
        </p:blipFill>
        <p:spPr bwMode="auto">
          <a:xfrm>
            <a:off x="4267200" y="990600"/>
            <a:ext cx="4572000" cy="1879934"/>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cstate="print"/>
          <a:srcRect/>
          <a:stretch>
            <a:fillRect/>
          </a:stretch>
        </p:blipFill>
        <p:spPr bwMode="auto">
          <a:xfrm>
            <a:off x="304800" y="1524000"/>
            <a:ext cx="4495800" cy="2477717"/>
          </a:xfrm>
          <a:prstGeom prst="rect">
            <a:avLst/>
          </a:prstGeom>
          <a:noFill/>
          <a:ln w="9525">
            <a:noFill/>
            <a:miter lim="800000"/>
            <a:headEnd/>
            <a:tailEnd/>
          </a:ln>
        </p:spPr>
      </p:pic>
      <p:pic>
        <p:nvPicPr>
          <p:cNvPr id="7170" name="Picture 2"/>
          <p:cNvPicPr>
            <a:picLocks noChangeAspect="1" noChangeArrowheads="1"/>
          </p:cNvPicPr>
          <p:nvPr/>
        </p:nvPicPr>
        <p:blipFill>
          <a:blip r:embed="rId3" cstate="print"/>
          <a:srcRect/>
          <a:stretch>
            <a:fillRect/>
          </a:stretch>
        </p:blipFill>
        <p:spPr bwMode="auto">
          <a:xfrm>
            <a:off x="3886200" y="685800"/>
            <a:ext cx="5257800" cy="2193537"/>
          </a:xfrm>
          <a:prstGeom prst="rect">
            <a:avLst/>
          </a:prstGeom>
          <a:noFill/>
          <a:ln w="9525">
            <a:noFill/>
            <a:miter lim="800000"/>
            <a:headEnd/>
            <a:tailEnd/>
          </a:ln>
        </p:spPr>
      </p:pic>
      <p:sp>
        <p:nvSpPr>
          <p:cNvPr id="19" name="Title 1"/>
          <p:cNvSpPr txBox="1">
            <a:spLocks/>
          </p:cNvSpPr>
          <p:nvPr/>
        </p:nvSpPr>
        <p:spPr>
          <a:xfrm>
            <a:off x="685800" y="228600"/>
            <a:ext cx="8839200" cy="1219200"/>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rPr>
              <a:t>Submission</a:t>
            </a:r>
            <a:r>
              <a:rPr kumimoji="0" lang="en-US" sz="3200" b="0" i="0" u="none" strike="noStrike" kern="1200" cap="none" spc="-100" normalizeH="0" noProof="0" dirty="0" smtClean="0">
                <a:ln>
                  <a:noFill/>
                </a:ln>
                <a:solidFill>
                  <a:srgbClr val="FFFF00"/>
                </a:solidFill>
                <a:effectLst/>
                <a:uLnTx/>
                <a:uFillTx/>
                <a:latin typeface="Calibri" pitchFamily="34" charset="0"/>
                <a:ea typeface="+mj-ea"/>
                <a:cs typeface="+mj-cs"/>
              </a:rPr>
              <a:t> Process</a:t>
            </a:r>
            <a:endParaRPr kumimoji="0" lang="en-US" sz="3200" b="0" i="0" u="none" strike="noStrike" kern="1200" cap="none" spc="-100" normalizeH="0" baseline="0" noProof="0" dirty="0" smtClean="0">
              <a:ln>
                <a:noFill/>
              </a:ln>
              <a:solidFill>
                <a:srgbClr val="FFFF00"/>
              </a:solidFill>
              <a:effectLst/>
              <a:uLnTx/>
              <a:uFillTx/>
              <a:latin typeface="Calibri" pitchFamily="34"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27" name="Straight Connector 26"/>
          <p:cNvCxnSpPr/>
          <p:nvPr/>
        </p:nvCxnSpPr>
        <p:spPr>
          <a:xfrm>
            <a:off x="6858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381000" y="914400"/>
            <a:ext cx="3505200" cy="5334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400" b="1" spc="-100" dirty="0" smtClean="0">
                <a:solidFill>
                  <a:srgbClr val="FFC000"/>
                </a:solidFill>
                <a:latin typeface="Calibri" pitchFamily="34" charset="0"/>
                <a:ea typeface="+mj-ea"/>
                <a:cs typeface="+mj-cs"/>
              </a:rPr>
              <a:t>Must specify Submission Type: Opening Submission</a:t>
            </a:r>
          </a:p>
        </p:txBody>
      </p:sp>
      <p:cxnSp>
        <p:nvCxnSpPr>
          <p:cNvPr id="10" name="Straight Arrow Connector 9"/>
          <p:cNvCxnSpPr/>
          <p:nvPr/>
        </p:nvCxnSpPr>
        <p:spPr>
          <a:xfrm flipH="1">
            <a:off x="7086600" y="4267200"/>
            <a:ext cx="228600" cy="1066800"/>
          </a:xfrm>
          <a:prstGeom prst="straightConnector1">
            <a:avLst/>
          </a:prstGeom>
          <a:ln w="2540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pic>
        <p:nvPicPr>
          <p:cNvPr id="7172" name="Picture 4"/>
          <p:cNvPicPr>
            <a:picLocks noChangeAspect="1" noChangeArrowheads="1"/>
          </p:cNvPicPr>
          <p:nvPr/>
        </p:nvPicPr>
        <p:blipFill>
          <a:blip r:embed="rId4" cstate="print"/>
          <a:srcRect/>
          <a:stretch>
            <a:fillRect/>
          </a:stretch>
        </p:blipFill>
        <p:spPr bwMode="auto">
          <a:xfrm>
            <a:off x="4038600" y="3962400"/>
            <a:ext cx="4600575" cy="2727377"/>
          </a:xfrm>
          <a:prstGeom prst="rect">
            <a:avLst/>
          </a:prstGeom>
          <a:noFill/>
          <a:ln w="9525">
            <a:noFill/>
            <a:miter lim="800000"/>
            <a:headEnd/>
            <a:tailEnd/>
          </a:ln>
        </p:spPr>
      </p:pic>
      <p:sp>
        <p:nvSpPr>
          <p:cNvPr id="8" name="Rectangle 7"/>
          <p:cNvSpPr/>
          <p:nvPr/>
        </p:nvSpPr>
        <p:spPr>
          <a:xfrm>
            <a:off x="5181600" y="1676400"/>
            <a:ext cx="2514600" cy="304800"/>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p:nvSpPr>
        <p:spPr>
          <a:xfrm>
            <a:off x="457200" y="4343400"/>
            <a:ext cx="3429000" cy="18288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600" b="1" spc="-100" dirty="0" smtClean="0">
                <a:solidFill>
                  <a:srgbClr val="FFFF00"/>
                </a:solidFill>
                <a:latin typeface="Calibri" pitchFamily="34" charset="0"/>
                <a:ea typeface="+mj-ea"/>
                <a:cs typeface="+mj-cs"/>
              </a:rPr>
              <a:t>Confirmation of Pending, Acceptance, or Rejection</a:t>
            </a:r>
          </a:p>
          <a:p>
            <a:pPr>
              <a:spcBef>
                <a:spcPct val="0"/>
              </a:spcBef>
            </a:pPr>
            <a:endParaRPr lang="en-US" sz="1600" b="1" spc="-100" dirty="0" smtClean="0">
              <a:solidFill>
                <a:srgbClr val="FFFF00"/>
              </a:solidFill>
              <a:latin typeface="Calibri" pitchFamily="34" charset="0"/>
              <a:ea typeface="+mj-ea"/>
              <a:cs typeface="+mj-cs"/>
            </a:endParaRPr>
          </a:p>
          <a:p>
            <a:pPr>
              <a:spcBef>
                <a:spcPct val="0"/>
              </a:spcBef>
            </a:pPr>
            <a:r>
              <a:rPr lang="en-US" sz="1600" b="1" spc="-100" dirty="0" smtClean="0">
                <a:solidFill>
                  <a:srgbClr val="FFFF00"/>
                </a:solidFill>
                <a:latin typeface="Calibri" pitchFamily="34" charset="0"/>
                <a:ea typeface="+mj-ea"/>
                <a:cs typeface="+mj-cs"/>
              </a:rPr>
              <a:t>Ability to reference XML submitted and any submission errors if rejected.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304800" y="838200"/>
            <a:ext cx="5334000" cy="18288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600" b="1" spc="-100" dirty="0" smtClean="0">
                <a:solidFill>
                  <a:srgbClr val="FFFF00"/>
                </a:solidFill>
                <a:latin typeface="Calibri" pitchFamily="34" charset="0"/>
                <a:ea typeface="+mj-ea"/>
                <a:cs typeface="+mj-cs"/>
              </a:rPr>
              <a:t>XML  must  contain:</a:t>
            </a:r>
          </a:p>
          <a:p>
            <a:pPr marL="342900" indent="-342900">
              <a:spcBef>
                <a:spcPts val="300"/>
              </a:spcBef>
              <a:buFont typeface="Arial" pitchFamily="34" charset="0"/>
              <a:buChar char="•"/>
            </a:pPr>
            <a:r>
              <a:rPr lang="en-US" sz="1600" b="1" spc="-100" dirty="0" smtClean="0">
                <a:solidFill>
                  <a:srgbClr val="FFFF00"/>
                </a:solidFill>
                <a:latin typeface="Calibri" pitchFamily="34" charset="0"/>
                <a:ea typeface="+mj-ea"/>
                <a:cs typeface="+mj-cs"/>
              </a:rPr>
              <a:t>One or more SUs created with BEC, NAR, Max Soil Disturbance %</a:t>
            </a:r>
          </a:p>
          <a:p>
            <a:pPr marL="342900" indent="-342900">
              <a:spcBef>
                <a:spcPts val="300"/>
              </a:spcBef>
              <a:buFont typeface="Arial" pitchFamily="34" charset="0"/>
              <a:buChar char="•"/>
            </a:pPr>
            <a:r>
              <a:rPr lang="en-US" sz="1600" b="1" spc="-100" dirty="0" smtClean="0">
                <a:solidFill>
                  <a:srgbClr val="FFFF00"/>
                </a:solidFill>
                <a:latin typeface="Calibri" pitchFamily="34" charset="0"/>
                <a:ea typeface="+mj-ea"/>
                <a:cs typeface="+mj-cs"/>
              </a:rPr>
              <a:t>Standards Regime ID will default all data elements the SU (RG/FG Offsets, Stocking Standards)</a:t>
            </a:r>
          </a:p>
          <a:p>
            <a:pPr marL="342900" indent="-342900">
              <a:spcBef>
                <a:spcPts val="300"/>
              </a:spcBef>
              <a:buFont typeface="Arial" pitchFamily="34" charset="0"/>
              <a:buChar char="•"/>
            </a:pPr>
            <a:r>
              <a:rPr lang="en-US" sz="1600" b="1" spc="-100" dirty="0" smtClean="0">
                <a:solidFill>
                  <a:srgbClr val="FFFF00"/>
                </a:solidFill>
                <a:latin typeface="Calibri" pitchFamily="34" charset="0"/>
                <a:ea typeface="+mj-ea"/>
                <a:cs typeface="+mj-cs"/>
              </a:rPr>
              <a:t>SP Map and Opening Spatial</a:t>
            </a:r>
          </a:p>
        </p:txBody>
      </p:sp>
      <p:sp>
        <p:nvSpPr>
          <p:cNvPr id="6" name="Title 1"/>
          <p:cNvSpPr txBox="1">
            <a:spLocks/>
          </p:cNvSpPr>
          <p:nvPr/>
        </p:nvSpPr>
        <p:spPr>
          <a:xfrm>
            <a:off x="533400" y="0"/>
            <a:ext cx="8839200" cy="1219200"/>
          </a:xfrm>
          <a:prstGeom prst="rect">
            <a:avLst/>
          </a:prstGeom>
        </p:spPr>
        <p:txBody>
          <a:bodyPr vert="horz" anchor="t">
            <a:noAutofit/>
          </a:bodyPr>
          <a:lstStyle/>
          <a:p>
            <a:pPr>
              <a:spcBef>
                <a:spcPct val="0"/>
              </a:spcBef>
              <a:defRPr/>
            </a:pPr>
            <a:r>
              <a:rPr lang="en-US" sz="2400" spc="-100" dirty="0" smtClean="0">
                <a:solidFill>
                  <a:srgbClr val="FFC000"/>
                </a:solidFill>
                <a:latin typeface="Calibri" pitchFamily="34" charset="0"/>
              </a:rPr>
              <a:t>2.</a:t>
            </a:r>
            <a:r>
              <a:rPr lang="en-US" sz="2800" spc="-100" dirty="0" smtClean="0">
                <a:solidFill>
                  <a:srgbClr val="FFC000"/>
                </a:solidFill>
                <a:latin typeface="Calibri" pitchFamily="34" charset="0"/>
              </a:rPr>
              <a:t> </a:t>
            </a:r>
            <a:r>
              <a:rPr lang="en-US" sz="2400" spc="-100" dirty="0" smtClean="0">
                <a:solidFill>
                  <a:srgbClr val="FFC000"/>
                </a:solidFill>
                <a:latin typeface="Calibri" pitchFamily="34" charset="0"/>
              </a:rPr>
              <a:t>Submit ESF for Opening Spatial and Standards Unit(s) with </a:t>
            </a:r>
          </a:p>
          <a:p>
            <a:pPr>
              <a:spcBef>
                <a:spcPct val="0"/>
              </a:spcBef>
              <a:defRPr/>
            </a:pPr>
            <a:r>
              <a:rPr lang="en-US" sz="2400" spc="-100" dirty="0" smtClean="0">
                <a:solidFill>
                  <a:srgbClr val="FFC000"/>
                </a:solidFill>
                <a:latin typeface="Calibri" pitchFamily="34" charset="0"/>
              </a:rPr>
              <a:t>     MOF Default Standards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8" name="Straight Connector 7"/>
          <p:cNvCxnSpPr/>
          <p:nvPr/>
        </p:nvCxnSpPr>
        <p:spPr>
          <a:xfrm>
            <a:off x="6096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pic>
        <p:nvPicPr>
          <p:cNvPr id="8194" name="Picture 2"/>
          <p:cNvPicPr>
            <a:picLocks noChangeAspect="1" noChangeArrowheads="1"/>
          </p:cNvPicPr>
          <p:nvPr/>
        </p:nvPicPr>
        <p:blipFill>
          <a:blip r:embed="rId2" cstate="print"/>
          <a:srcRect/>
          <a:stretch>
            <a:fillRect/>
          </a:stretch>
        </p:blipFill>
        <p:spPr bwMode="auto">
          <a:xfrm>
            <a:off x="228600" y="2735172"/>
            <a:ext cx="5562600" cy="4122828"/>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5638800" y="685800"/>
            <a:ext cx="3352800" cy="442755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381000" y="762000"/>
            <a:ext cx="9144000" cy="2590800"/>
          </a:xfrm>
          <a:prstGeom prst="rect">
            <a:avLst/>
          </a:prstGeom>
        </p:spPr>
        <p:txBody>
          <a:bodyPr vert="horz" anchor="t">
            <a:noAutofit/>
          </a:bodyPr>
          <a:lstStyle/>
          <a:p>
            <a:pPr>
              <a:spcBef>
                <a:spcPct val="0"/>
              </a:spcBef>
            </a:pPr>
            <a:endParaRPr lang="en-US" sz="1500" spc="-100" dirty="0" smtClean="0">
              <a:solidFill>
                <a:srgbClr val="FFFF00"/>
              </a:solidFill>
              <a:latin typeface="Calibri" pitchFamily="34" charset="0"/>
              <a:ea typeface="+mj-ea"/>
              <a:cs typeface="+mj-cs"/>
            </a:endParaRPr>
          </a:p>
          <a:p>
            <a:pPr>
              <a:spcBef>
                <a:spcPct val="0"/>
              </a:spcBef>
            </a:pPr>
            <a:r>
              <a:rPr lang="en-US" sz="1500" b="1" spc="-100" dirty="0" smtClean="0">
                <a:solidFill>
                  <a:srgbClr val="FFFF00"/>
                </a:solidFill>
                <a:latin typeface="Calibri" pitchFamily="34" charset="0"/>
                <a:ea typeface="+mj-ea"/>
                <a:cs typeface="+mj-cs"/>
              </a:rPr>
              <a:t>Use “I”-Insert for newly completed activities</a:t>
            </a:r>
          </a:p>
          <a:p>
            <a:pPr>
              <a:spcBef>
                <a:spcPct val="0"/>
              </a:spcBef>
            </a:pPr>
            <a:endParaRPr lang="en-US" sz="1500" b="1" spc="-100" dirty="0" smtClean="0">
              <a:solidFill>
                <a:srgbClr val="FFFF00"/>
              </a:solidFill>
              <a:latin typeface="Calibri" pitchFamily="34" charset="0"/>
              <a:ea typeface="+mj-ea"/>
              <a:cs typeface="+mj-cs"/>
            </a:endParaRPr>
          </a:p>
          <a:p>
            <a:pPr>
              <a:spcBef>
                <a:spcPct val="0"/>
              </a:spcBef>
            </a:pPr>
            <a:r>
              <a:rPr lang="en-US" sz="1500" b="1" spc="-100" dirty="0" smtClean="0">
                <a:solidFill>
                  <a:srgbClr val="FFFF00"/>
                </a:solidFill>
                <a:latin typeface="Calibri" pitchFamily="34" charset="0"/>
                <a:ea typeface="+mj-ea"/>
                <a:cs typeface="+mj-cs"/>
              </a:rPr>
              <a:t>Disturbance Activity must exists (pre-condition for Forest Covers Submission</a:t>
            </a:r>
          </a:p>
          <a:p>
            <a:pPr marL="342900" indent="-342900">
              <a:spcBef>
                <a:spcPts val="300"/>
              </a:spcBef>
            </a:pPr>
            <a:r>
              <a:rPr lang="en-US" sz="1500" b="1" spc="-100" dirty="0" smtClean="0">
                <a:solidFill>
                  <a:srgbClr val="FFFF00"/>
                </a:solidFill>
                <a:latin typeface="Calibri" pitchFamily="34" charset="0"/>
                <a:ea typeface="+mj-ea"/>
                <a:cs typeface="+mj-cs"/>
              </a:rPr>
              <a:t>Mandatory:</a:t>
            </a:r>
          </a:p>
          <a:p>
            <a:pPr marL="342900" indent="-342900">
              <a:spcBef>
                <a:spcPts val="300"/>
              </a:spcBef>
              <a:buFont typeface="Arial" pitchFamily="34" charset="0"/>
              <a:buChar char="•"/>
            </a:pPr>
            <a:r>
              <a:rPr lang="en-US" sz="1500" b="1" spc="-100" dirty="0" smtClean="0">
                <a:solidFill>
                  <a:srgbClr val="FFC000"/>
                </a:solidFill>
                <a:latin typeface="Calibri" pitchFamily="34" charset="0"/>
                <a:ea typeface="+mj-ea"/>
                <a:cs typeface="+mj-cs"/>
              </a:rPr>
              <a:t>Action Code: “I”-Insert</a:t>
            </a:r>
          </a:p>
          <a:p>
            <a:pPr marL="342900" indent="-342900">
              <a:spcBef>
                <a:spcPts val="300"/>
              </a:spcBef>
              <a:buFont typeface="Arial" pitchFamily="34" charset="0"/>
              <a:buChar char="•"/>
            </a:pPr>
            <a:r>
              <a:rPr lang="en-US" sz="1500" b="1" spc="-100" dirty="0" smtClean="0">
                <a:solidFill>
                  <a:srgbClr val="FFC000"/>
                </a:solidFill>
                <a:latin typeface="Calibri" pitchFamily="34" charset="0"/>
                <a:ea typeface="+mj-ea"/>
                <a:cs typeface="+mj-cs"/>
              </a:rPr>
              <a:t>Disturbance Code: “E”- Stand Enhancement Disturbance Code</a:t>
            </a:r>
          </a:p>
          <a:p>
            <a:pPr marL="342900" indent="-342900">
              <a:spcBef>
                <a:spcPts val="300"/>
              </a:spcBef>
              <a:buFont typeface="Arial" pitchFamily="34" charset="0"/>
              <a:buChar char="•"/>
            </a:pPr>
            <a:r>
              <a:rPr lang="en-US" sz="1500" b="1" spc="-100" dirty="0" smtClean="0">
                <a:solidFill>
                  <a:srgbClr val="FFC000"/>
                </a:solidFill>
                <a:latin typeface="Calibri" pitchFamily="34" charset="0"/>
                <a:ea typeface="+mj-ea"/>
                <a:cs typeface="+mj-cs"/>
              </a:rPr>
              <a:t>Disturbance Start Date (start of treatment date)</a:t>
            </a:r>
          </a:p>
          <a:p>
            <a:pPr marL="342900" indent="-342900">
              <a:spcBef>
                <a:spcPts val="300"/>
              </a:spcBef>
              <a:buFont typeface="Arial" pitchFamily="34" charset="0"/>
              <a:buChar char="•"/>
            </a:pPr>
            <a:r>
              <a:rPr lang="en-US" sz="1500" b="1" spc="-100" dirty="0" smtClean="0">
                <a:solidFill>
                  <a:srgbClr val="FFC000"/>
                </a:solidFill>
                <a:latin typeface="Calibri" pitchFamily="34" charset="0"/>
                <a:ea typeface="+mj-ea"/>
                <a:cs typeface="+mj-cs"/>
              </a:rPr>
              <a:t>Treatment Area as the Gross Area</a:t>
            </a:r>
          </a:p>
          <a:p>
            <a:pPr marL="342900" indent="-342900">
              <a:spcBef>
                <a:spcPts val="300"/>
              </a:spcBef>
              <a:buFont typeface="Arial" pitchFamily="34" charset="0"/>
              <a:buChar char="•"/>
            </a:pPr>
            <a:endParaRPr lang="en-US" sz="1400" b="1" spc="-100" dirty="0" smtClean="0">
              <a:solidFill>
                <a:srgbClr val="FFFF00"/>
              </a:solidFill>
              <a:latin typeface="Calibri" pitchFamily="34" charset="0"/>
              <a:ea typeface="+mj-ea"/>
              <a:cs typeface="+mj-cs"/>
            </a:endParaRPr>
          </a:p>
          <a:p>
            <a:pPr marL="342900" indent="-342900">
              <a:spcBef>
                <a:spcPts val="300"/>
              </a:spcBef>
              <a:buFont typeface="Arial" pitchFamily="34" charset="0"/>
              <a:buChar char="•"/>
            </a:pPr>
            <a:endParaRPr lang="en-US" sz="1400" b="1" spc="-100" dirty="0" smtClean="0">
              <a:solidFill>
                <a:srgbClr val="FFFF00"/>
              </a:solidFill>
              <a:latin typeface="Calibri" pitchFamily="34" charset="0"/>
              <a:ea typeface="+mj-ea"/>
              <a:cs typeface="+mj-cs"/>
            </a:endParaRPr>
          </a:p>
          <a:p>
            <a:pPr marL="342900" indent="-342900">
              <a:spcBef>
                <a:spcPts val="300"/>
              </a:spcBef>
              <a:buFont typeface="Arial" pitchFamily="34" charset="0"/>
              <a:buChar char="•"/>
            </a:pPr>
            <a:endParaRPr lang="en-US" sz="1400" b="1" spc="-100" dirty="0" smtClean="0">
              <a:solidFill>
                <a:srgbClr val="FFFF00"/>
              </a:solidFill>
              <a:latin typeface="Calibri" pitchFamily="34" charset="0"/>
              <a:ea typeface="+mj-ea"/>
              <a:cs typeface="+mj-cs"/>
            </a:endParaRPr>
          </a:p>
          <a:p>
            <a:pPr marL="342900" indent="-342900">
              <a:spcBef>
                <a:spcPts val="300"/>
              </a:spcBef>
              <a:buFont typeface="Arial" pitchFamily="34" charset="0"/>
              <a:buChar char="•"/>
            </a:pPr>
            <a:endParaRPr lang="en-US" sz="1400" b="1" spc="-100" dirty="0" smtClean="0">
              <a:solidFill>
                <a:srgbClr val="FFFF00"/>
              </a:solidFill>
              <a:latin typeface="Calibri" pitchFamily="34" charset="0"/>
              <a:ea typeface="+mj-ea"/>
              <a:cs typeface="+mj-cs"/>
            </a:endParaRPr>
          </a:p>
          <a:p>
            <a:pPr marL="342900" indent="-342900">
              <a:spcBef>
                <a:spcPts val="300"/>
              </a:spcBef>
            </a:pPr>
            <a:endParaRPr lang="en-US" sz="1600" b="1" spc="-100" dirty="0" smtClean="0">
              <a:solidFill>
                <a:srgbClr val="FFFF00"/>
              </a:solidFill>
              <a:latin typeface="Calibri" pitchFamily="34" charset="0"/>
              <a:ea typeface="+mj-ea"/>
              <a:cs typeface="+mj-cs"/>
            </a:endParaRPr>
          </a:p>
        </p:txBody>
      </p:sp>
      <p:sp>
        <p:nvSpPr>
          <p:cNvPr id="6" name="Title 1"/>
          <p:cNvSpPr txBox="1">
            <a:spLocks/>
          </p:cNvSpPr>
          <p:nvPr/>
        </p:nvSpPr>
        <p:spPr>
          <a:xfrm>
            <a:off x="533400" y="0"/>
            <a:ext cx="8839200" cy="1219200"/>
          </a:xfrm>
          <a:prstGeom prst="rect">
            <a:avLst/>
          </a:prstGeom>
        </p:spPr>
        <p:txBody>
          <a:bodyPr vert="horz" anchor="t">
            <a:noAutofit/>
          </a:bodyPr>
          <a:lstStyle/>
          <a:p>
            <a:pPr marL="457200" indent="-457200">
              <a:lnSpc>
                <a:spcPct val="200000"/>
              </a:lnSpc>
              <a:spcBef>
                <a:spcPct val="0"/>
              </a:spcBef>
              <a:defRPr/>
            </a:pPr>
            <a:r>
              <a:rPr lang="en-US" sz="2400" spc="-100" dirty="0" smtClean="0">
                <a:solidFill>
                  <a:srgbClr val="FFC000"/>
                </a:solidFill>
                <a:latin typeface="Calibri" pitchFamily="34" charset="0"/>
              </a:rPr>
              <a:t>3. Submit Activities (Online or ESF)</a:t>
            </a:r>
          </a:p>
          <a:p>
            <a:pPr marL="457200" lvl="0" indent="-457200">
              <a:lnSpc>
                <a:spcPct val="200000"/>
              </a:lnSpc>
              <a:spcBef>
                <a:spcPct val="0"/>
              </a:spcBef>
              <a:buFont typeface="+mj-lt"/>
              <a:buAutoNum type="arabicPeriod"/>
              <a:defRPr/>
            </a:pPr>
            <a:endParaRPr lang="en-US" sz="2400" spc="-100" dirty="0" smtClean="0">
              <a:solidFill>
                <a:srgbClr val="FFC000"/>
              </a:solidFill>
              <a:latin typeface="Calibri"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t/>
            </a:r>
            <a:br>
              <a:rPr kumimoji="0" lang="en-US" sz="2400" b="0" i="0" u="none" strike="noStrike" kern="1200" cap="none" spc="-100" normalizeH="0" baseline="0" noProof="0" dirty="0" smtClean="0">
                <a:ln>
                  <a:noFill/>
                </a:ln>
                <a:solidFill>
                  <a:srgbClr val="FFFF00"/>
                </a:solidFill>
                <a:effectLst/>
                <a:uLnTx/>
                <a:uFillTx/>
                <a:latin typeface="Calibri" pitchFamily="34" charset="0"/>
                <a:ea typeface="+mj-ea"/>
                <a:cs typeface="+mj-cs"/>
              </a:rPr>
            </a:br>
            <a:endParaRPr kumimoji="0" lang="en-US" sz="2400" b="0" i="0" u="none" strike="noStrike" kern="1200" cap="none" spc="-100" normalizeH="0" baseline="0" noProof="0" dirty="0">
              <a:ln>
                <a:noFill/>
              </a:ln>
              <a:solidFill>
                <a:srgbClr val="FFFF00"/>
              </a:solidFill>
              <a:effectLst/>
              <a:uLnTx/>
              <a:uFillTx/>
              <a:latin typeface="Calibri" pitchFamily="34" charset="0"/>
              <a:ea typeface="+mj-ea"/>
              <a:cs typeface="+mj-cs"/>
            </a:endParaRPr>
          </a:p>
        </p:txBody>
      </p:sp>
      <p:cxnSp>
        <p:nvCxnSpPr>
          <p:cNvPr id="8" name="Straight Connector 7"/>
          <p:cNvCxnSpPr/>
          <p:nvPr/>
        </p:nvCxnSpPr>
        <p:spPr>
          <a:xfrm>
            <a:off x="6096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pic>
        <p:nvPicPr>
          <p:cNvPr id="9223" name="Picture 7"/>
          <p:cNvPicPr>
            <a:picLocks noChangeAspect="1" noChangeArrowheads="1"/>
          </p:cNvPicPr>
          <p:nvPr/>
        </p:nvPicPr>
        <p:blipFill>
          <a:blip r:embed="rId2" cstate="print"/>
          <a:srcRect/>
          <a:stretch>
            <a:fillRect/>
          </a:stretch>
        </p:blipFill>
        <p:spPr bwMode="auto">
          <a:xfrm>
            <a:off x="609600" y="3962400"/>
            <a:ext cx="6257925" cy="2496812"/>
          </a:xfrm>
          <a:prstGeom prst="rect">
            <a:avLst/>
          </a:prstGeom>
          <a:noFill/>
          <a:ln w="9525">
            <a:noFill/>
            <a:miter lim="800000"/>
            <a:headEnd/>
            <a:tailEnd/>
          </a:ln>
        </p:spPr>
      </p:pic>
      <p:pic>
        <p:nvPicPr>
          <p:cNvPr id="9224" name="Picture 8"/>
          <p:cNvPicPr>
            <a:picLocks noChangeAspect="1" noChangeArrowheads="1"/>
          </p:cNvPicPr>
          <p:nvPr/>
        </p:nvPicPr>
        <p:blipFill>
          <a:blip r:embed="rId3" cstate="print"/>
          <a:srcRect/>
          <a:stretch>
            <a:fillRect/>
          </a:stretch>
        </p:blipFill>
        <p:spPr bwMode="auto">
          <a:xfrm>
            <a:off x="4254500" y="2590800"/>
            <a:ext cx="4889500" cy="1197429"/>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381000" y="762000"/>
            <a:ext cx="5181600" cy="3124200"/>
          </a:xfrm>
          <a:prstGeom prst="rect">
            <a:avLst/>
          </a:prstGeom>
        </p:spPr>
        <p:txBody>
          <a:bodyPr vert="horz" anchor="t">
            <a:noAutofit/>
          </a:bodyPr>
          <a:lstStyle/>
          <a:p>
            <a:pPr>
              <a:spcBef>
                <a:spcPct val="0"/>
              </a:spcBef>
            </a:pPr>
            <a:endParaRPr lang="en-US" sz="1400"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Use “I”-Insert for newly completed activities</a:t>
            </a:r>
          </a:p>
          <a:p>
            <a:pPr marL="342900" indent="-342900">
              <a:spcBef>
                <a:spcPts val="300"/>
              </a:spcBef>
            </a:pPr>
            <a:r>
              <a:rPr lang="en-US" sz="1400" b="1" spc="-100" dirty="0" smtClean="0">
                <a:solidFill>
                  <a:srgbClr val="FFFF00"/>
                </a:solidFill>
                <a:latin typeface="Calibri" pitchFamily="34" charset="0"/>
                <a:ea typeface="+mj-ea"/>
                <a:cs typeface="+mj-cs"/>
              </a:rPr>
              <a:t>Use Funding Source “</a:t>
            </a:r>
            <a:r>
              <a:rPr lang="en-US" sz="1400" b="1" spc="-100" dirty="0" smtClean="0">
                <a:solidFill>
                  <a:srgbClr val="C00000"/>
                </a:solidFill>
                <a:latin typeface="Calibri" pitchFamily="34" charset="0"/>
                <a:ea typeface="+mj-ea"/>
                <a:cs typeface="+mj-cs"/>
              </a:rPr>
              <a:t>CBI</a:t>
            </a:r>
            <a:r>
              <a:rPr lang="en-US" sz="1400" b="1" spc="-100" dirty="0" smtClean="0">
                <a:solidFill>
                  <a:srgbClr val="FFFF00"/>
                </a:solidFill>
                <a:latin typeface="Calibri" pitchFamily="34" charset="0"/>
                <a:ea typeface="+mj-ea"/>
                <a:cs typeface="+mj-cs"/>
              </a:rPr>
              <a:t>”</a:t>
            </a:r>
          </a:p>
          <a:p>
            <a:pPr marL="342900" indent="-342900">
              <a:spcBef>
                <a:spcPts val="300"/>
              </a:spcBef>
            </a:pPr>
            <a:r>
              <a:rPr lang="en-US" sz="1400" b="1" spc="-100" dirty="0" smtClean="0">
                <a:solidFill>
                  <a:srgbClr val="FFFF00"/>
                </a:solidFill>
                <a:latin typeface="Calibri" pitchFamily="34" charset="0"/>
                <a:ea typeface="+mj-ea"/>
                <a:cs typeface="+mj-cs"/>
              </a:rPr>
              <a:t>Optional: Licensee ID or </a:t>
            </a:r>
            <a:r>
              <a:rPr lang="en-US" sz="1400" b="1" spc="-100" dirty="0" err="1" smtClean="0">
                <a:solidFill>
                  <a:srgbClr val="FFFF00"/>
                </a:solidFill>
                <a:latin typeface="Calibri" pitchFamily="34" charset="0"/>
                <a:ea typeface="+mj-ea"/>
                <a:cs typeface="+mj-cs"/>
              </a:rPr>
              <a:t>fundingProject</a:t>
            </a:r>
            <a:r>
              <a:rPr lang="en-US" sz="1400" b="1" spc="-100" dirty="0" smtClean="0">
                <a:solidFill>
                  <a:srgbClr val="FFFF00"/>
                </a:solidFill>
                <a:latin typeface="Calibri" pitchFamily="34" charset="0"/>
                <a:ea typeface="+mj-ea"/>
                <a:cs typeface="+mj-cs"/>
              </a:rPr>
              <a:t> fields can assist in providing added information for tracking (Carbon Offset Agreement number)</a:t>
            </a:r>
          </a:p>
          <a:p>
            <a:pPr marL="342900" indent="-342900">
              <a:spcBef>
                <a:spcPts val="300"/>
              </a:spcBef>
            </a:pPr>
            <a:r>
              <a:rPr lang="en-US" sz="1400" b="1" spc="-100" dirty="0" smtClean="0">
                <a:solidFill>
                  <a:srgbClr val="FFFF00"/>
                </a:solidFill>
                <a:latin typeface="Calibri" pitchFamily="34" charset="0"/>
                <a:ea typeface="+mj-ea"/>
                <a:cs typeface="+mj-cs"/>
              </a:rPr>
              <a:t>Mandatory:</a:t>
            </a:r>
          </a:p>
          <a:p>
            <a:pPr marL="342900" indent="-342900">
              <a:spcBef>
                <a:spcPts val="300"/>
              </a:spcBef>
              <a:buFont typeface="Arial" pitchFamily="34" charset="0"/>
              <a:buChar char="•"/>
            </a:pPr>
            <a:r>
              <a:rPr lang="en-US" sz="1400" b="1" spc="-100" dirty="0" smtClean="0">
                <a:solidFill>
                  <a:srgbClr val="FFC000"/>
                </a:solidFill>
                <a:latin typeface="Calibri" pitchFamily="34" charset="0"/>
                <a:ea typeface="+mj-ea"/>
                <a:cs typeface="+mj-cs"/>
              </a:rPr>
              <a:t>Base/tech/method</a:t>
            </a:r>
          </a:p>
          <a:p>
            <a:pPr marL="342900" indent="-342900">
              <a:spcBef>
                <a:spcPts val="300"/>
              </a:spcBef>
              <a:buFont typeface="Arial" pitchFamily="34" charset="0"/>
              <a:buChar char="•"/>
            </a:pPr>
            <a:r>
              <a:rPr lang="en-US" sz="1400" b="1" spc="-100" dirty="0" smtClean="0">
                <a:solidFill>
                  <a:srgbClr val="FFC000"/>
                </a:solidFill>
                <a:latin typeface="Calibri" pitchFamily="34" charset="0"/>
                <a:ea typeface="+mj-ea"/>
                <a:cs typeface="+mj-cs"/>
              </a:rPr>
              <a:t>Funding Source Code</a:t>
            </a:r>
          </a:p>
          <a:p>
            <a:pPr marL="342900" indent="-342900">
              <a:spcBef>
                <a:spcPts val="300"/>
              </a:spcBef>
              <a:buFont typeface="Arial" pitchFamily="34" charset="0"/>
              <a:buChar char="•"/>
            </a:pPr>
            <a:r>
              <a:rPr lang="en-US" sz="1400" b="1" spc="-100" dirty="0" smtClean="0">
                <a:solidFill>
                  <a:srgbClr val="FFC000"/>
                </a:solidFill>
                <a:latin typeface="Calibri" pitchFamily="34" charset="0"/>
                <a:ea typeface="+mj-ea"/>
                <a:cs typeface="+mj-cs"/>
              </a:rPr>
              <a:t>Completion Date</a:t>
            </a:r>
          </a:p>
          <a:p>
            <a:pPr marL="342900" indent="-342900">
              <a:spcBef>
                <a:spcPts val="300"/>
              </a:spcBef>
              <a:buFont typeface="Arial" pitchFamily="34" charset="0"/>
              <a:buChar char="•"/>
            </a:pPr>
            <a:r>
              <a:rPr lang="en-US" sz="1400" b="1" spc="-100" dirty="0" smtClean="0">
                <a:solidFill>
                  <a:srgbClr val="FFC000"/>
                </a:solidFill>
                <a:latin typeface="Calibri" pitchFamily="34" charset="0"/>
                <a:ea typeface="+mj-ea"/>
                <a:cs typeface="+mj-cs"/>
              </a:rPr>
              <a:t>Treated amount</a:t>
            </a:r>
          </a:p>
          <a:p>
            <a:pPr marL="342900" indent="-342900">
              <a:spcBef>
                <a:spcPts val="300"/>
              </a:spcBef>
              <a:buFont typeface="Arial" pitchFamily="34" charset="0"/>
              <a:buChar char="•"/>
            </a:pPr>
            <a:r>
              <a:rPr lang="en-US" sz="1400" b="1" spc="-100" dirty="0" smtClean="0">
                <a:solidFill>
                  <a:srgbClr val="FFC000"/>
                </a:solidFill>
                <a:latin typeface="Calibri" pitchFamily="34" charset="0"/>
                <a:ea typeface="+mj-ea"/>
                <a:cs typeface="+mj-cs"/>
              </a:rPr>
              <a:t>If Planting, </a:t>
            </a:r>
            <a:r>
              <a:rPr lang="en-US" sz="1400" b="1" spc="-100" dirty="0" err="1" smtClean="0">
                <a:solidFill>
                  <a:srgbClr val="FFC000"/>
                </a:solidFill>
                <a:latin typeface="Calibri" pitchFamily="34" charset="0"/>
                <a:ea typeface="+mj-ea"/>
                <a:cs typeface="+mj-cs"/>
              </a:rPr>
              <a:t>Seedlot</a:t>
            </a:r>
            <a:r>
              <a:rPr lang="en-US" sz="1400" b="1" spc="-100" dirty="0" smtClean="0">
                <a:solidFill>
                  <a:srgbClr val="FFC000"/>
                </a:solidFill>
                <a:latin typeface="Calibri" pitchFamily="34" charset="0"/>
                <a:ea typeface="+mj-ea"/>
                <a:cs typeface="+mj-cs"/>
              </a:rPr>
              <a:t>/</a:t>
            </a:r>
            <a:r>
              <a:rPr lang="en-US" sz="1400" b="1" spc="-100" dirty="0" err="1" smtClean="0">
                <a:solidFill>
                  <a:srgbClr val="FFC000"/>
                </a:solidFill>
                <a:latin typeface="Calibri" pitchFamily="34" charset="0"/>
                <a:ea typeface="+mj-ea"/>
                <a:cs typeface="+mj-cs"/>
              </a:rPr>
              <a:t>Veglot</a:t>
            </a:r>
            <a:r>
              <a:rPr lang="en-US" sz="1400" b="1" spc="-100" dirty="0" smtClean="0">
                <a:solidFill>
                  <a:srgbClr val="FFC000"/>
                </a:solidFill>
                <a:latin typeface="Calibri" pitchFamily="34" charset="0"/>
                <a:ea typeface="+mj-ea"/>
                <a:cs typeface="+mj-cs"/>
              </a:rPr>
              <a:t>, Species and Number trees planted</a:t>
            </a:r>
          </a:p>
          <a:p>
            <a:pPr marL="342900" indent="-342900">
              <a:spcBef>
                <a:spcPts val="300"/>
              </a:spcBef>
            </a:pPr>
            <a:endParaRPr lang="en-US" sz="1400" b="1" spc="-100" dirty="0" smtClean="0">
              <a:solidFill>
                <a:srgbClr val="FFFF00"/>
              </a:solidFill>
              <a:latin typeface="Calibri" pitchFamily="34" charset="0"/>
              <a:ea typeface="+mj-ea"/>
              <a:cs typeface="+mj-cs"/>
            </a:endParaRPr>
          </a:p>
          <a:p>
            <a:pPr marL="342900" indent="-342900">
              <a:spcBef>
                <a:spcPts val="300"/>
              </a:spcBef>
            </a:pPr>
            <a:endParaRPr lang="en-US" sz="1400" b="1" spc="-100" dirty="0" smtClean="0">
              <a:solidFill>
                <a:srgbClr val="FFFF00"/>
              </a:solidFill>
              <a:latin typeface="Calibri" pitchFamily="34" charset="0"/>
              <a:ea typeface="+mj-ea"/>
              <a:cs typeface="+mj-cs"/>
            </a:endParaRPr>
          </a:p>
          <a:p>
            <a:pPr marL="342900" indent="-342900">
              <a:spcBef>
                <a:spcPts val="300"/>
              </a:spcBef>
              <a:buFont typeface="Arial" pitchFamily="34" charset="0"/>
              <a:buChar char="•"/>
            </a:pPr>
            <a:endParaRPr lang="en-US" sz="1400" b="1" spc="-100" dirty="0" smtClean="0">
              <a:solidFill>
                <a:srgbClr val="FFFF00"/>
              </a:solidFill>
              <a:latin typeface="Calibri" pitchFamily="34" charset="0"/>
              <a:ea typeface="+mj-ea"/>
              <a:cs typeface="+mj-cs"/>
            </a:endParaRPr>
          </a:p>
          <a:p>
            <a:pPr marL="342900" indent="-342900">
              <a:spcBef>
                <a:spcPts val="300"/>
              </a:spcBef>
              <a:buFont typeface="Arial" pitchFamily="34" charset="0"/>
              <a:buChar char="•"/>
            </a:pPr>
            <a:endParaRPr lang="en-US" sz="1400" b="1" spc="-100" dirty="0" smtClean="0">
              <a:solidFill>
                <a:srgbClr val="FFFF00"/>
              </a:solidFill>
              <a:latin typeface="Calibri" pitchFamily="34" charset="0"/>
              <a:ea typeface="+mj-ea"/>
              <a:cs typeface="+mj-cs"/>
            </a:endParaRPr>
          </a:p>
          <a:p>
            <a:pPr marL="342900" indent="-342900">
              <a:spcBef>
                <a:spcPts val="300"/>
              </a:spcBef>
              <a:buFont typeface="Arial" pitchFamily="34" charset="0"/>
              <a:buChar char="•"/>
            </a:pPr>
            <a:endParaRPr lang="en-US" sz="1400" b="1" spc="-100" dirty="0" smtClean="0">
              <a:solidFill>
                <a:srgbClr val="FFFF00"/>
              </a:solidFill>
              <a:latin typeface="Calibri" pitchFamily="34" charset="0"/>
              <a:ea typeface="+mj-ea"/>
              <a:cs typeface="+mj-cs"/>
            </a:endParaRPr>
          </a:p>
          <a:p>
            <a:pPr marL="342900" indent="-342900">
              <a:spcBef>
                <a:spcPts val="300"/>
              </a:spcBef>
              <a:buFont typeface="Arial" pitchFamily="34" charset="0"/>
              <a:buChar char="•"/>
            </a:pPr>
            <a:endParaRPr lang="en-US" sz="1400" b="1" spc="-100" dirty="0" smtClean="0">
              <a:solidFill>
                <a:srgbClr val="FFFF00"/>
              </a:solidFill>
              <a:latin typeface="Calibri" pitchFamily="34" charset="0"/>
              <a:ea typeface="+mj-ea"/>
              <a:cs typeface="+mj-cs"/>
            </a:endParaRPr>
          </a:p>
          <a:p>
            <a:pPr marL="342900" indent="-342900">
              <a:spcBef>
                <a:spcPts val="300"/>
              </a:spcBef>
            </a:pPr>
            <a:endParaRPr lang="en-US" sz="1600" b="1" spc="-100" dirty="0" smtClean="0">
              <a:solidFill>
                <a:srgbClr val="FFFF00"/>
              </a:solidFill>
              <a:latin typeface="Calibri" pitchFamily="34" charset="0"/>
              <a:ea typeface="+mj-ea"/>
              <a:cs typeface="+mj-cs"/>
            </a:endParaRPr>
          </a:p>
        </p:txBody>
      </p:sp>
      <p:sp>
        <p:nvSpPr>
          <p:cNvPr id="6" name="Title 1"/>
          <p:cNvSpPr txBox="1">
            <a:spLocks/>
          </p:cNvSpPr>
          <p:nvPr/>
        </p:nvSpPr>
        <p:spPr>
          <a:xfrm>
            <a:off x="533400" y="0"/>
            <a:ext cx="8839200" cy="1219200"/>
          </a:xfrm>
          <a:prstGeom prst="rect">
            <a:avLst/>
          </a:prstGeom>
        </p:spPr>
        <p:txBody>
          <a:bodyPr vert="horz" anchor="t">
            <a:noAutofit/>
          </a:bodyPr>
          <a:lstStyle/>
          <a:p>
            <a:pPr marL="457200" indent="-457200">
              <a:lnSpc>
                <a:spcPct val="200000"/>
              </a:lnSpc>
              <a:spcBef>
                <a:spcPct val="0"/>
              </a:spcBef>
              <a:defRPr/>
            </a:pPr>
            <a:r>
              <a:rPr lang="en-US" sz="2400" spc="-100" dirty="0" smtClean="0">
                <a:solidFill>
                  <a:srgbClr val="FFC000"/>
                </a:solidFill>
                <a:latin typeface="Calibri" pitchFamily="34" charset="0"/>
              </a:rPr>
              <a:t>3. Submit Activities (Online or ESF)</a:t>
            </a:r>
          </a:p>
        </p:txBody>
      </p:sp>
      <p:cxnSp>
        <p:nvCxnSpPr>
          <p:cNvPr id="8" name="Straight Connector 7"/>
          <p:cNvCxnSpPr/>
          <p:nvPr/>
        </p:nvCxnSpPr>
        <p:spPr>
          <a:xfrm>
            <a:off x="6096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
        <p:nvSpPr>
          <p:cNvPr id="10" name="Title 1"/>
          <p:cNvSpPr txBox="1">
            <a:spLocks/>
          </p:cNvSpPr>
          <p:nvPr/>
        </p:nvSpPr>
        <p:spPr>
          <a:xfrm>
            <a:off x="5715000" y="2895600"/>
            <a:ext cx="2057400" cy="6096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600" b="1" spc="-100" dirty="0" smtClean="0">
                <a:solidFill>
                  <a:schemeClr val="bg1"/>
                </a:solidFill>
                <a:latin typeface="Calibri" pitchFamily="34" charset="0"/>
                <a:ea typeface="+mj-ea"/>
                <a:cs typeface="+mj-cs"/>
              </a:rPr>
              <a:t>E-Stand Enhancement</a:t>
            </a:r>
          </a:p>
        </p:txBody>
      </p:sp>
      <p:pic>
        <p:nvPicPr>
          <p:cNvPr id="10244" name="Picture 4"/>
          <p:cNvPicPr>
            <a:picLocks noChangeAspect="1" noChangeArrowheads="1"/>
          </p:cNvPicPr>
          <p:nvPr/>
        </p:nvPicPr>
        <p:blipFill>
          <a:blip r:embed="rId2" cstate="print"/>
          <a:srcRect/>
          <a:stretch>
            <a:fillRect/>
          </a:stretch>
        </p:blipFill>
        <p:spPr bwMode="auto">
          <a:xfrm>
            <a:off x="533400" y="3625867"/>
            <a:ext cx="5791200" cy="3232133"/>
          </a:xfrm>
          <a:prstGeom prst="rect">
            <a:avLst/>
          </a:prstGeom>
          <a:noFill/>
          <a:ln w="9525">
            <a:noFill/>
            <a:miter lim="800000"/>
            <a:headEnd/>
            <a:tailEnd/>
          </a:ln>
        </p:spPr>
      </p:pic>
      <p:pic>
        <p:nvPicPr>
          <p:cNvPr id="10246" name="Picture 6"/>
          <p:cNvPicPr>
            <a:picLocks noChangeAspect="1" noChangeArrowheads="1"/>
          </p:cNvPicPr>
          <p:nvPr/>
        </p:nvPicPr>
        <p:blipFill>
          <a:blip r:embed="rId3" cstate="print"/>
          <a:srcRect/>
          <a:stretch>
            <a:fillRect/>
          </a:stretch>
        </p:blipFill>
        <p:spPr bwMode="auto">
          <a:xfrm>
            <a:off x="5181600" y="685800"/>
            <a:ext cx="3810000" cy="2959311"/>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381000" y="838200"/>
            <a:ext cx="8915400" cy="2590800"/>
          </a:xfrm>
          <a:prstGeom prst="rect">
            <a:avLst/>
          </a:prstGeom>
        </p:spPr>
        <p:txBody>
          <a:bodyPr vert="horz" anchor="t">
            <a:noAutofit/>
          </a:bodyPr>
          <a:lstStyle/>
          <a:p>
            <a:pPr>
              <a:spcBef>
                <a:spcPct val="0"/>
              </a:spcBef>
            </a:pPr>
            <a:endParaRPr lang="en-US" sz="1400" spc="-100" dirty="0" smtClean="0">
              <a:solidFill>
                <a:srgbClr val="FFFF00"/>
              </a:solidFill>
              <a:latin typeface="Calibri" pitchFamily="34" charset="0"/>
              <a:ea typeface="+mj-ea"/>
              <a:cs typeface="+mj-cs"/>
            </a:endParaRPr>
          </a:p>
          <a:p>
            <a:pPr>
              <a:spcBef>
                <a:spcPct val="0"/>
              </a:spcBef>
            </a:pPr>
            <a:r>
              <a:rPr lang="en-US" sz="1400" b="1" spc="-100" dirty="0" smtClean="0">
                <a:solidFill>
                  <a:srgbClr val="FFFF00"/>
                </a:solidFill>
                <a:latin typeface="Calibri" pitchFamily="34" charset="0"/>
                <a:ea typeface="+mj-ea"/>
                <a:cs typeface="+mj-cs"/>
              </a:rPr>
              <a:t>Use “I”-Insert  represented the forest cover for the treated areas</a:t>
            </a:r>
          </a:p>
          <a:p>
            <a:pPr marL="342900" indent="-342900">
              <a:spcBef>
                <a:spcPts val="300"/>
              </a:spcBef>
            </a:pPr>
            <a:r>
              <a:rPr lang="en-US" sz="1400" b="1" spc="-100" dirty="0" smtClean="0">
                <a:solidFill>
                  <a:srgbClr val="FFFF00"/>
                </a:solidFill>
                <a:latin typeface="Calibri" pitchFamily="34" charset="0"/>
                <a:ea typeface="+mj-ea"/>
                <a:cs typeface="+mj-cs"/>
              </a:rPr>
              <a:t>Use Reserve Type Code: “</a:t>
            </a:r>
            <a:r>
              <a:rPr lang="en-US" sz="1400" b="1" spc="-100" dirty="0" smtClean="0">
                <a:solidFill>
                  <a:srgbClr val="C00000"/>
                </a:solidFill>
                <a:latin typeface="Calibri" pitchFamily="34" charset="0"/>
                <a:ea typeface="+mj-ea"/>
                <a:cs typeface="+mj-cs"/>
              </a:rPr>
              <a:t>C</a:t>
            </a:r>
            <a:r>
              <a:rPr lang="en-US" sz="1400" b="1" spc="-100" dirty="0" smtClean="0">
                <a:solidFill>
                  <a:srgbClr val="FFFF00"/>
                </a:solidFill>
                <a:latin typeface="Calibri" pitchFamily="34" charset="0"/>
                <a:ea typeface="+mj-ea"/>
                <a:cs typeface="+mj-cs"/>
              </a:rPr>
              <a:t>”-Carbon  Reserve Objective Code: “</a:t>
            </a:r>
            <a:r>
              <a:rPr lang="en-US" sz="1400" b="1" spc="-100" dirty="0" smtClean="0">
                <a:solidFill>
                  <a:srgbClr val="C00000"/>
                </a:solidFill>
                <a:latin typeface="Calibri" pitchFamily="34" charset="0"/>
                <a:ea typeface="+mj-ea"/>
                <a:cs typeface="+mj-cs"/>
              </a:rPr>
              <a:t>CAR</a:t>
            </a:r>
            <a:r>
              <a:rPr lang="en-US" sz="1400" b="1" spc="-100" dirty="0" smtClean="0">
                <a:solidFill>
                  <a:srgbClr val="FFFF00"/>
                </a:solidFill>
                <a:latin typeface="Calibri" pitchFamily="34" charset="0"/>
                <a:ea typeface="+mj-ea"/>
                <a:cs typeface="+mj-cs"/>
              </a:rPr>
              <a:t>”-Carbon</a:t>
            </a:r>
          </a:p>
          <a:p>
            <a:pPr marL="342900" indent="-342900">
              <a:spcBef>
                <a:spcPts val="300"/>
              </a:spcBef>
            </a:pPr>
            <a:endParaRPr lang="en-US" sz="1400" b="1" spc="-100" dirty="0" smtClean="0">
              <a:solidFill>
                <a:srgbClr val="FFFF00"/>
              </a:solidFill>
              <a:latin typeface="Calibri" pitchFamily="34" charset="0"/>
              <a:ea typeface="+mj-ea"/>
              <a:cs typeface="+mj-cs"/>
            </a:endParaRPr>
          </a:p>
          <a:p>
            <a:pPr marL="342900" indent="-342900">
              <a:spcBef>
                <a:spcPts val="300"/>
              </a:spcBef>
            </a:pPr>
            <a:r>
              <a:rPr lang="en-US" sz="1400" b="1" spc="-100" dirty="0" smtClean="0">
                <a:solidFill>
                  <a:srgbClr val="FFFF00"/>
                </a:solidFill>
                <a:latin typeface="Calibri" pitchFamily="34" charset="0"/>
                <a:ea typeface="+mj-ea"/>
                <a:cs typeface="+mj-cs"/>
              </a:rPr>
              <a:t>Mandatory:</a:t>
            </a:r>
          </a:p>
          <a:p>
            <a:pPr marL="342900" indent="-342900">
              <a:spcBef>
                <a:spcPts val="300"/>
              </a:spcBef>
              <a:buFont typeface="Arial" pitchFamily="34" charset="0"/>
              <a:buChar char="•"/>
            </a:pPr>
            <a:r>
              <a:rPr lang="en-US" sz="1400" b="1" spc="-100" dirty="0" smtClean="0">
                <a:solidFill>
                  <a:srgbClr val="FFC000"/>
                </a:solidFill>
                <a:latin typeface="Calibri" pitchFamily="34" charset="0"/>
                <a:ea typeface="+mj-ea"/>
                <a:cs typeface="+mj-cs"/>
              </a:rPr>
              <a:t>Polygon ID,  Forest Cover Area, Stocking Status, Stocking Type, Site Index, Site Index Source Code, Reference Year</a:t>
            </a:r>
          </a:p>
          <a:p>
            <a:pPr marL="342900" indent="-342900">
              <a:spcBef>
                <a:spcPts val="300"/>
              </a:spcBef>
              <a:buFont typeface="Arial" pitchFamily="34" charset="0"/>
              <a:buChar char="•"/>
            </a:pPr>
            <a:r>
              <a:rPr lang="en-US" sz="1400" b="1" spc="-100" dirty="0" smtClean="0">
                <a:solidFill>
                  <a:srgbClr val="FFC000"/>
                </a:solidFill>
                <a:latin typeface="Calibri" pitchFamily="34" charset="0"/>
                <a:ea typeface="+mj-ea"/>
                <a:cs typeface="+mj-cs"/>
              </a:rPr>
              <a:t>Inventory and </a:t>
            </a:r>
            <a:r>
              <a:rPr lang="en-US" sz="1400" b="1" spc="-100" dirty="0" err="1" smtClean="0">
                <a:solidFill>
                  <a:srgbClr val="FFC000"/>
                </a:solidFill>
                <a:latin typeface="Calibri" pitchFamily="34" charset="0"/>
                <a:ea typeface="+mj-ea"/>
                <a:cs typeface="+mj-cs"/>
              </a:rPr>
              <a:t>Silviculture</a:t>
            </a:r>
            <a:r>
              <a:rPr lang="en-US" sz="1400" b="1" spc="-100" dirty="0" smtClean="0">
                <a:solidFill>
                  <a:srgbClr val="FFC000"/>
                </a:solidFill>
                <a:latin typeface="Calibri" pitchFamily="34" charset="0"/>
                <a:ea typeface="+mj-ea"/>
                <a:cs typeface="+mj-cs"/>
              </a:rPr>
              <a:t>  Components with Density , Species, Species %, </a:t>
            </a:r>
            <a:r>
              <a:rPr lang="en-US" sz="1400" b="1" spc="-100" dirty="0" err="1" smtClean="0">
                <a:solidFill>
                  <a:srgbClr val="FFC000"/>
                </a:solidFill>
                <a:latin typeface="Calibri" pitchFamily="34" charset="0"/>
                <a:ea typeface="+mj-ea"/>
                <a:cs typeface="+mj-cs"/>
              </a:rPr>
              <a:t>Avg</a:t>
            </a:r>
            <a:r>
              <a:rPr lang="en-US" sz="1400" b="1" spc="-100" dirty="0" smtClean="0">
                <a:solidFill>
                  <a:srgbClr val="FFC000"/>
                </a:solidFill>
                <a:latin typeface="Calibri" pitchFamily="34" charset="0"/>
                <a:ea typeface="+mj-ea"/>
                <a:cs typeface="+mj-cs"/>
              </a:rPr>
              <a:t> Ht and </a:t>
            </a:r>
            <a:r>
              <a:rPr lang="en-US" sz="1400" b="1" spc="-100" dirty="0" err="1" smtClean="0">
                <a:solidFill>
                  <a:srgbClr val="FFC000"/>
                </a:solidFill>
                <a:latin typeface="Calibri" pitchFamily="34" charset="0"/>
                <a:ea typeface="+mj-ea"/>
                <a:cs typeface="+mj-cs"/>
              </a:rPr>
              <a:t>Avg</a:t>
            </a:r>
            <a:r>
              <a:rPr lang="en-US" sz="1400" b="1" spc="-100" dirty="0" smtClean="0">
                <a:solidFill>
                  <a:srgbClr val="FFC000"/>
                </a:solidFill>
                <a:latin typeface="Calibri" pitchFamily="34" charset="0"/>
                <a:ea typeface="+mj-ea"/>
                <a:cs typeface="+mj-cs"/>
              </a:rPr>
              <a:t> Age</a:t>
            </a:r>
          </a:p>
          <a:p>
            <a:pPr marL="342900" indent="-342900">
              <a:spcBef>
                <a:spcPts val="300"/>
              </a:spcBef>
              <a:buFont typeface="Arial" pitchFamily="34" charset="0"/>
              <a:buChar char="•"/>
            </a:pPr>
            <a:r>
              <a:rPr lang="en-US" sz="1400" b="1" spc="-100" dirty="0" smtClean="0">
                <a:solidFill>
                  <a:srgbClr val="FFC000"/>
                </a:solidFill>
                <a:latin typeface="Calibri" pitchFamily="34" charset="0"/>
                <a:ea typeface="+mj-ea"/>
                <a:cs typeface="+mj-cs"/>
              </a:rPr>
              <a:t>FC Spatial representing the treated area</a:t>
            </a:r>
          </a:p>
          <a:p>
            <a:pPr marL="342900" indent="-342900">
              <a:spcBef>
                <a:spcPts val="300"/>
              </a:spcBef>
            </a:pPr>
            <a:endParaRPr lang="en-US" sz="1400" b="1" spc="-100" dirty="0" smtClean="0">
              <a:solidFill>
                <a:srgbClr val="FFFF00"/>
              </a:solidFill>
              <a:latin typeface="Calibri" pitchFamily="34" charset="0"/>
              <a:ea typeface="+mj-ea"/>
              <a:cs typeface="+mj-cs"/>
            </a:endParaRPr>
          </a:p>
          <a:p>
            <a:pPr marL="342900" indent="-342900">
              <a:spcBef>
                <a:spcPts val="300"/>
              </a:spcBef>
            </a:pPr>
            <a:endParaRPr lang="en-US" sz="1400" b="1" spc="-100" dirty="0" smtClean="0">
              <a:solidFill>
                <a:srgbClr val="FFFF00"/>
              </a:solidFill>
              <a:latin typeface="Calibri" pitchFamily="34" charset="0"/>
              <a:ea typeface="+mj-ea"/>
              <a:cs typeface="+mj-cs"/>
            </a:endParaRPr>
          </a:p>
          <a:p>
            <a:pPr marL="342900" indent="-342900">
              <a:spcBef>
                <a:spcPts val="300"/>
              </a:spcBef>
              <a:buFont typeface="Arial" pitchFamily="34" charset="0"/>
              <a:buChar char="•"/>
            </a:pPr>
            <a:endParaRPr lang="en-US" sz="1400" b="1" spc="-100" dirty="0" smtClean="0">
              <a:solidFill>
                <a:srgbClr val="FFFF00"/>
              </a:solidFill>
              <a:latin typeface="Calibri" pitchFamily="34" charset="0"/>
              <a:ea typeface="+mj-ea"/>
              <a:cs typeface="+mj-cs"/>
            </a:endParaRPr>
          </a:p>
          <a:p>
            <a:pPr marL="342900" indent="-342900">
              <a:spcBef>
                <a:spcPts val="300"/>
              </a:spcBef>
              <a:buFont typeface="Arial" pitchFamily="34" charset="0"/>
              <a:buChar char="•"/>
            </a:pPr>
            <a:endParaRPr lang="en-US" sz="1400" b="1" spc="-100" dirty="0" smtClean="0">
              <a:solidFill>
                <a:srgbClr val="FFFF00"/>
              </a:solidFill>
              <a:latin typeface="Calibri" pitchFamily="34" charset="0"/>
              <a:ea typeface="+mj-ea"/>
              <a:cs typeface="+mj-cs"/>
            </a:endParaRPr>
          </a:p>
          <a:p>
            <a:pPr marL="342900" indent="-342900">
              <a:spcBef>
                <a:spcPts val="300"/>
              </a:spcBef>
              <a:buFont typeface="Arial" pitchFamily="34" charset="0"/>
              <a:buChar char="•"/>
            </a:pPr>
            <a:endParaRPr lang="en-US" sz="1400" b="1" spc="-100" dirty="0" smtClean="0">
              <a:solidFill>
                <a:srgbClr val="FFFF00"/>
              </a:solidFill>
              <a:latin typeface="Calibri" pitchFamily="34" charset="0"/>
              <a:ea typeface="+mj-ea"/>
              <a:cs typeface="+mj-cs"/>
            </a:endParaRPr>
          </a:p>
          <a:p>
            <a:pPr marL="342900" indent="-342900">
              <a:spcBef>
                <a:spcPts val="300"/>
              </a:spcBef>
              <a:buFont typeface="Arial" pitchFamily="34" charset="0"/>
              <a:buChar char="•"/>
            </a:pPr>
            <a:endParaRPr lang="en-US" sz="1400" b="1" spc="-100" dirty="0" smtClean="0">
              <a:solidFill>
                <a:srgbClr val="FFFF00"/>
              </a:solidFill>
              <a:latin typeface="Calibri" pitchFamily="34" charset="0"/>
              <a:ea typeface="+mj-ea"/>
              <a:cs typeface="+mj-cs"/>
            </a:endParaRPr>
          </a:p>
          <a:p>
            <a:pPr marL="342900" indent="-342900">
              <a:spcBef>
                <a:spcPts val="300"/>
              </a:spcBef>
            </a:pPr>
            <a:endParaRPr lang="en-US" sz="1600" b="1" spc="-100" dirty="0" smtClean="0">
              <a:solidFill>
                <a:srgbClr val="FFFF00"/>
              </a:solidFill>
              <a:latin typeface="Calibri" pitchFamily="34" charset="0"/>
              <a:ea typeface="+mj-ea"/>
              <a:cs typeface="+mj-cs"/>
            </a:endParaRPr>
          </a:p>
        </p:txBody>
      </p:sp>
      <p:sp>
        <p:nvSpPr>
          <p:cNvPr id="6" name="Title 1"/>
          <p:cNvSpPr txBox="1">
            <a:spLocks/>
          </p:cNvSpPr>
          <p:nvPr/>
        </p:nvSpPr>
        <p:spPr>
          <a:xfrm>
            <a:off x="533400" y="0"/>
            <a:ext cx="8839200" cy="1219200"/>
          </a:xfrm>
          <a:prstGeom prst="rect">
            <a:avLst/>
          </a:prstGeom>
        </p:spPr>
        <p:txBody>
          <a:bodyPr vert="horz" anchor="t">
            <a:noAutofit/>
          </a:bodyPr>
          <a:lstStyle/>
          <a:p>
            <a:pPr marL="457200" indent="-457200">
              <a:lnSpc>
                <a:spcPct val="200000"/>
              </a:lnSpc>
              <a:spcBef>
                <a:spcPct val="0"/>
              </a:spcBef>
              <a:defRPr/>
            </a:pPr>
            <a:r>
              <a:rPr lang="en-US" sz="2400" spc="-100" dirty="0" smtClean="0">
                <a:solidFill>
                  <a:srgbClr val="FFC000"/>
                </a:solidFill>
                <a:latin typeface="Calibri" pitchFamily="34" charset="0"/>
              </a:rPr>
              <a:t>4. Submit Forest Cover(ESF Only)</a:t>
            </a:r>
          </a:p>
        </p:txBody>
      </p:sp>
      <p:cxnSp>
        <p:nvCxnSpPr>
          <p:cNvPr id="8" name="Straight Connector 7"/>
          <p:cNvCxnSpPr/>
          <p:nvPr/>
        </p:nvCxnSpPr>
        <p:spPr>
          <a:xfrm>
            <a:off x="6096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
        <p:nvSpPr>
          <p:cNvPr id="10" name="Title 1"/>
          <p:cNvSpPr txBox="1">
            <a:spLocks/>
          </p:cNvSpPr>
          <p:nvPr/>
        </p:nvSpPr>
        <p:spPr>
          <a:xfrm>
            <a:off x="5715000" y="2895600"/>
            <a:ext cx="2057400" cy="6096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600" b="1" spc="-100" dirty="0" smtClean="0">
                <a:solidFill>
                  <a:schemeClr val="bg1"/>
                </a:solidFill>
                <a:latin typeface="Calibri" pitchFamily="34" charset="0"/>
                <a:ea typeface="+mj-ea"/>
                <a:cs typeface="+mj-cs"/>
              </a:rPr>
              <a:t>E-Stand Enhancement</a:t>
            </a:r>
          </a:p>
        </p:txBody>
      </p:sp>
      <p:pic>
        <p:nvPicPr>
          <p:cNvPr id="12290" name="Picture 2"/>
          <p:cNvPicPr>
            <a:picLocks noChangeAspect="1" noChangeArrowheads="1"/>
          </p:cNvPicPr>
          <p:nvPr/>
        </p:nvPicPr>
        <p:blipFill>
          <a:blip r:embed="rId2" cstate="print"/>
          <a:srcRect/>
          <a:stretch>
            <a:fillRect/>
          </a:stretch>
        </p:blipFill>
        <p:spPr bwMode="auto">
          <a:xfrm>
            <a:off x="457199" y="3124200"/>
            <a:ext cx="4685239" cy="3733800"/>
          </a:xfrm>
          <a:prstGeom prst="rect">
            <a:avLst/>
          </a:prstGeom>
          <a:noFill/>
          <a:ln w="9525">
            <a:noFill/>
            <a:miter lim="800000"/>
            <a:headEnd/>
            <a:tailEnd/>
          </a:ln>
        </p:spPr>
      </p:pic>
      <p:pic>
        <p:nvPicPr>
          <p:cNvPr id="12291" name="Picture 3"/>
          <p:cNvPicPr>
            <a:picLocks noChangeAspect="1" noChangeArrowheads="1"/>
          </p:cNvPicPr>
          <p:nvPr/>
        </p:nvPicPr>
        <p:blipFill>
          <a:blip r:embed="rId3" cstate="print"/>
          <a:srcRect/>
          <a:stretch>
            <a:fillRect/>
          </a:stretch>
        </p:blipFill>
        <p:spPr bwMode="auto">
          <a:xfrm>
            <a:off x="4749143" y="3733800"/>
            <a:ext cx="4394857" cy="134302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895600" y="2514600"/>
            <a:ext cx="2819400" cy="1066800"/>
          </a:xfrm>
          <a:prstGeom prst="rect">
            <a:avLst/>
          </a:prstGeom>
        </p:spPr>
        <p:txBody>
          <a:bodyPr vert="horz" anchor="t">
            <a:noAutofit/>
          </a:bodyPr>
          <a:lstStyle/>
          <a:p>
            <a:pPr marL="457200" indent="-457200">
              <a:lnSpc>
                <a:spcPct val="200000"/>
              </a:lnSpc>
              <a:spcBef>
                <a:spcPct val="0"/>
              </a:spcBef>
              <a:defRPr/>
            </a:pPr>
            <a:r>
              <a:rPr lang="en-US" sz="2400" spc="-100" dirty="0" smtClean="0">
                <a:solidFill>
                  <a:srgbClr val="FFC000"/>
                </a:solidFill>
                <a:latin typeface="Calibri" pitchFamily="34" charset="0"/>
              </a:rPr>
              <a:t>Demonstration</a:t>
            </a:r>
          </a:p>
        </p:txBody>
      </p:sp>
      <p:sp>
        <p:nvSpPr>
          <p:cNvPr id="10" name="Title 1"/>
          <p:cNvSpPr txBox="1">
            <a:spLocks/>
          </p:cNvSpPr>
          <p:nvPr/>
        </p:nvSpPr>
        <p:spPr>
          <a:xfrm>
            <a:off x="5715000" y="2895600"/>
            <a:ext cx="2057400" cy="6096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600" b="1" spc="-100" dirty="0" smtClean="0">
                <a:solidFill>
                  <a:schemeClr val="bg1"/>
                </a:solidFill>
                <a:latin typeface="Calibri" pitchFamily="34" charset="0"/>
                <a:ea typeface="+mj-ea"/>
                <a:cs typeface="+mj-cs"/>
              </a:rPr>
              <a:t>E-Stand Enhancement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33400" y="0"/>
            <a:ext cx="8839200" cy="1219200"/>
          </a:xfrm>
          <a:prstGeom prst="rect">
            <a:avLst/>
          </a:prstGeom>
        </p:spPr>
        <p:txBody>
          <a:bodyPr vert="horz" anchor="t">
            <a:noAutofit/>
          </a:bodyPr>
          <a:lstStyle/>
          <a:p>
            <a:pPr marL="457200" indent="-457200">
              <a:lnSpc>
                <a:spcPct val="200000"/>
              </a:lnSpc>
              <a:spcBef>
                <a:spcPct val="0"/>
              </a:spcBef>
              <a:defRPr/>
            </a:pPr>
            <a:r>
              <a:rPr lang="en-US" sz="2400" spc="-100" dirty="0" smtClean="0">
                <a:solidFill>
                  <a:srgbClr val="FFC000"/>
                </a:solidFill>
                <a:latin typeface="Calibri" pitchFamily="34" charset="0"/>
              </a:rPr>
              <a:t>Help Resources </a:t>
            </a:r>
          </a:p>
        </p:txBody>
      </p:sp>
      <p:cxnSp>
        <p:nvCxnSpPr>
          <p:cNvPr id="8" name="Straight Connector 7"/>
          <p:cNvCxnSpPr/>
          <p:nvPr/>
        </p:nvCxnSpPr>
        <p:spPr>
          <a:xfrm>
            <a:off x="609600" y="838200"/>
            <a:ext cx="8077200" cy="0"/>
          </a:xfrm>
          <a:prstGeom prst="line">
            <a:avLst/>
          </a:prstGeom>
          <a:ln w="28575">
            <a:gradFill flip="none" rotWithShape="1">
              <a:gsLst>
                <a:gs pos="0">
                  <a:srgbClr val="0070C0">
                    <a:alpha val="0"/>
                  </a:srgbClr>
                </a:gs>
                <a:gs pos="100000">
                  <a:schemeClr val="tx2">
                    <a:lumMod val="75000"/>
                  </a:schemeClr>
                </a:gs>
                <a:gs pos="100000">
                  <a:schemeClr val="accent1">
                    <a:tint val="23500"/>
                    <a:satMod val="160000"/>
                  </a:schemeClr>
                </a:gs>
              </a:gsLst>
              <a:lin ang="8400000" scaled="0"/>
              <a:tileRect/>
            </a:gradFill>
          </a:ln>
        </p:spPr>
        <p:style>
          <a:lnRef idx="1">
            <a:schemeClr val="accent1"/>
          </a:lnRef>
          <a:fillRef idx="0">
            <a:schemeClr val="accent1"/>
          </a:fillRef>
          <a:effectRef idx="0">
            <a:schemeClr val="accent1"/>
          </a:effectRef>
          <a:fontRef idx="minor">
            <a:schemeClr val="tx1"/>
          </a:fontRef>
        </p:style>
      </p:cxnSp>
      <p:sp>
        <p:nvSpPr>
          <p:cNvPr id="10" name="Title 1"/>
          <p:cNvSpPr txBox="1">
            <a:spLocks/>
          </p:cNvSpPr>
          <p:nvPr/>
        </p:nvSpPr>
        <p:spPr>
          <a:xfrm>
            <a:off x="5715000" y="2895600"/>
            <a:ext cx="2057400" cy="609600"/>
          </a:xfrm>
          <a:prstGeom prst="rect">
            <a:avLst/>
          </a:prstGeom>
        </p:spPr>
        <p:txBody>
          <a:bodyPr vert="horz" anchor="t">
            <a:noAutofit/>
          </a:bodyPr>
          <a:lstStyle/>
          <a:p>
            <a:pPr>
              <a:spcBef>
                <a:spcPct val="0"/>
              </a:spcBef>
            </a:pPr>
            <a:endParaRPr lang="en-US" sz="1200" spc="-100" dirty="0" smtClean="0">
              <a:solidFill>
                <a:srgbClr val="FFFF00"/>
              </a:solidFill>
              <a:latin typeface="Calibri" pitchFamily="34" charset="0"/>
              <a:ea typeface="+mj-ea"/>
              <a:cs typeface="+mj-cs"/>
            </a:endParaRPr>
          </a:p>
          <a:p>
            <a:pPr>
              <a:spcBef>
                <a:spcPct val="0"/>
              </a:spcBef>
            </a:pPr>
            <a:r>
              <a:rPr lang="en-US" sz="1600" b="1" spc="-100" dirty="0" smtClean="0">
                <a:solidFill>
                  <a:schemeClr val="bg1"/>
                </a:solidFill>
                <a:latin typeface="Calibri" pitchFamily="34" charset="0"/>
                <a:ea typeface="+mj-ea"/>
                <a:cs typeface="+mj-cs"/>
              </a:rPr>
              <a:t>E-Stand Enhancement</a:t>
            </a:r>
          </a:p>
        </p:txBody>
      </p:sp>
      <p:sp>
        <p:nvSpPr>
          <p:cNvPr id="11" name="Rectangle 10"/>
          <p:cNvSpPr/>
          <p:nvPr/>
        </p:nvSpPr>
        <p:spPr>
          <a:xfrm>
            <a:off x="609600" y="914400"/>
            <a:ext cx="4839851" cy="369332"/>
          </a:xfrm>
          <a:prstGeom prst="rect">
            <a:avLst/>
          </a:prstGeom>
        </p:spPr>
        <p:txBody>
          <a:bodyPr wrap="none">
            <a:spAutoFit/>
          </a:bodyPr>
          <a:lstStyle/>
          <a:p>
            <a:r>
              <a:rPr lang="en-US" dirty="0" smtClean="0"/>
              <a:t>http://www.for.gov.bc.ca/his/results/support.htm</a:t>
            </a:r>
            <a:endParaRPr lang="en-US" dirty="0"/>
          </a:p>
        </p:txBody>
      </p:sp>
      <p:pic>
        <p:nvPicPr>
          <p:cNvPr id="14338" name="Picture 2"/>
          <p:cNvPicPr>
            <a:picLocks noChangeAspect="1" noChangeArrowheads="1"/>
          </p:cNvPicPr>
          <p:nvPr/>
        </p:nvPicPr>
        <p:blipFill>
          <a:blip r:embed="rId2" cstate="print"/>
          <a:srcRect/>
          <a:stretch>
            <a:fillRect/>
          </a:stretch>
        </p:blipFill>
        <p:spPr bwMode="auto">
          <a:xfrm>
            <a:off x="152400" y="1676400"/>
            <a:ext cx="5257800" cy="2347669"/>
          </a:xfrm>
          <a:prstGeom prst="rect">
            <a:avLst/>
          </a:prstGeom>
          <a:noFill/>
          <a:ln w="9525">
            <a:noFill/>
            <a:miter lim="800000"/>
            <a:headEnd/>
            <a:tailEnd/>
          </a:ln>
        </p:spPr>
      </p:pic>
      <p:sp>
        <p:nvSpPr>
          <p:cNvPr id="12" name="Rectangle 11"/>
          <p:cNvSpPr/>
          <p:nvPr/>
        </p:nvSpPr>
        <p:spPr>
          <a:xfrm>
            <a:off x="609600" y="1295400"/>
            <a:ext cx="5791200" cy="369332"/>
          </a:xfrm>
          <a:prstGeom prst="rect">
            <a:avLst/>
          </a:prstGeom>
        </p:spPr>
        <p:txBody>
          <a:bodyPr wrap="square">
            <a:spAutoFit/>
          </a:bodyPr>
          <a:lstStyle/>
          <a:p>
            <a:r>
              <a:rPr lang="en-US" dirty="0" smtClean="0"/>
              <a:t>http://www.for.gov.bc.ca/his/results/training/index.htm</a:t>
            </a:r>
            <a:endParaRPr lang="en-US" dirty="0"/>
          </a:p>
        </p:txBody>
      </p:sp>
      <p:pic>
        <p:nvPicPr>
          <p:cNvPr id="14339" name="Picture 3"/>
          <p:cNvPicPr>
            <a:picLocks noChangeAspect="1" noChangeArrowheads="1"/>
          </p:cNvPicPr>
          <p:nvPr/>
        </p:nvPicPr>
        <p:blipFill>
          <a:blip r:embed="rId3" cstate="print"/>
          <a:srcRect/>
          <a:stretch>
            <a:fillRect/>
          </a:stretch>
        </p:blipFill>
        <p:spPr bwMode="auto">
          <a:xfrm>
            <a:off x="4876800" y="2859902"/>
            <a:ext cx="4267200" cy="3998098"/>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5287</TotalTime>
  <Words>1072</Words>
  <Application>Microsoft Office PowerPoint</Application>
  <PresentationFormat>On-screen Show (4:3)</PresentationFormat>
  <Paragraphs>267</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Metro</vt:lpstr>
      <vt:lpstr>Slide 1</vt:lpstr>
      <vt:lpstr>Learning Objectives</vt:lpstr>
      <vt:lpstr>Slide 3</vt:lpstr>
      <vt:lpstr>Business Guidance</vt:lpstr>
      <vt:lpstr>Technical Documentation References  http://www.for.gov.bc.ca/his/results/techDocs.htm </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Mei-Ching</dc:creator>
  <cp:lastModifiedBy>Mei-Ching</cp:lastModifiedBy>
  <cp:revision>527</cp:revision>
  <dcterms:created xsi:type="dcterms:W3CDTF">2013-08-12T17:48:45Z</dcterms:created>
  <dcterms:modified xsi:type="dcterms:W3CDTF">2013-10-25T22:31:36Z</dcterms:modified>
</cp:coreProperties>
</file>